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
  </p:notesMasterIdLst>
  <p:handoutMasterIdLst>
    <p:handoutMasterId r:id="rId9"/>
  </p:handoutMasterIdLst>
  <p:sldIdLst>
    <p:sldId id="304" r:id="rId2"/>
    <p:sldId id="307" r:id="rId3"/>
    <p:sldId id="257" r:id="rId4"/>
    <p:sldId id="260" r:id="rId5"/>
    <p:sldId id="261" r:id="rId6"/>
    <p:sldId id="309" r:id="rId7"/>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676" autoAdjust="0"/>
    <p:restoredTop sz="92460" autoAdjust="0"/>
  </p:normalViewPr>
  <p:slideViewPr>
    <p:cSldViewPr snapToGrid="0">
      <p:cViewPr varScale="1">
        <p:scale>
          <a:sx n="69" d="100"/>
          <a:sy n="69" d="100"/>
        </p:scale>
        <p:origin x="1044" y="66"/>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2" d="100"/>
          <a:sy n="52" d="100"/>
        </p:scale>
        <p:origin x="295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B9175D1E-F742-4489-82E0-CA0498BB024B}" type="datetimeFigureOut">
              <a:rPr kumimoji="1" lang="ja-JP" altLang="en-US" smtClean="0"/>
              <a:t>2022/8/5</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D9547A4C-E4F7-4192-AEF1-E5665FB7B2BA}" type="slidenum">
              <a:rPr kumimoji="1" lang="ja-JP" altLang="en-US" smtClean="0"/>
              <a:t>‹#›</a:t>
            </a:fld>
            <a:endParaRPr kumimoji="1" lang="ja-JP" altLang="en-US"/>
          </a:p>
        </p:txBody>
      </p:sp>
    </p:spTree>
    <p:extLst>
      <p:ext uri="{BB962C8B-B14F-4D97-AF65-F5344CB8AC3E}">
        <p14:creationId xmlns:p14="http://schemas.microsoft.com/office/powerpoint/2010/main" val="7000911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2"/>
            <a:ext cx="2949787" cy="498693"/>
          </a:xfrm>
          <a:prstGeom prst="rect">
            <a:avLst/>
          </a:prstGeom>
        </p:spPr>
        <p:txBody>
          <a:bodyPr vert="horz" lIns="91414" tIns="45707" rIns="91414" bIns="45707" rtlCol="0"/>
          <a:lstStyle>
            <a:lvl1pPr algn="l">
              <a:defRPr sz="1300"/>
            </a:lvl1pPr>
          </a:lstStyle>
          <a:p>
            <a:endParaRPr kumimoji="1" lang="ja-JP" altLang="en-US"/>
          </a:p>
        </p:txBody>
      </p:sp>
      <p:sp>
        <p:nvSpPr>
          <p:cNvPr id="3" name="日付プレースホルダー 2"/>
          <p:cNvSpPr>
            <a:spLocks noGrp="1"/>
          </p:cNvSpPr>
          <p:nvPr>
            <p:ph type="dt" idx="1"/>
          </p:nvPr>
        </p:nvSpPr>
        <p:spPr>
          <a:xfrm>
            <a:off x="3855838" y="2"/>
            <a:ext cx="2949787" cy="498693"/>
          </a:xfrm>
          <a:prstGeom prst="rect">
            <a:avLst/>
          </a:prstGeom>
        </p:spPr>
        <p:txBody>
          <a:bodyPr vert="horz" lIns="91414" tIns="45707" rIns="91414" bIns="45707" rtlCol="0"/>
          <a:lstStyle>
            <a:lvl1pPr algn="r">
              <a:defRPr sz="1300"/>
            </a:lvl1pPr>
          </a:lstStyle>
          <a:p>
            <a:fld id="{EC2A2273-5BAF-44A6-A5EE-FC7B3D9DF707}" type="datetimeFigureOut">
              <a:rPr kumimoji="1" lang="ja-JP" altLang="en-US" smtClean="0"/>
              <a:t>2022/8/5</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14" tIns="45707" rIns="91414" bIns="45707" rtlCol="0" anchor="ctr"/>
          <a:lstStyle/>
          <a:p>
            <a:endParaRPr lang="ja-JP" altLang="en-US"/>
          </a:p>
        </p:txBody>
      </p:sp>
      <p:sp>
        <p:nvSpPr>
          <p:cNvPr id="5" name="ノート プレースホルダー 4"/>
          <p:cNvSpPr>
            <a:spLocks noGrp="1"/>
          </p:cNvSpPr>
          <p:nvPr>
            <p:ph type="body" sz="quarter" idx="3"/>
          </p:nvPr>
        </p:nvSpPr>
        <p:spPr>
          <a:xfrm>
            <a:off x="680720" y="4783309"/>
            <a:ext cx="5445760" cy="3913613"/>
          </a:xfrm>
          <a:prstGeom prst="rect">
            <a:avLst/>
          </a:prstGeom>
        </p:spPr>
        <p:txBody>
          <a:bodyPr vert="horz" lIns="91414" tIns="45707" rIns="91414" bIns="4570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14" tIns="45707" rIns="91414" bIns="45707"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14" tIns="45707" rIns="91414" bIns="45707" rtlCol="0" anchor="b"/>
          <a:lstStyle>
            <a:lvl1pPr algn="r">
              <a:defRPr sz="1300"/>
            </a:lvl1pPr>
          </a:lstStyle>
          <a:p>
            <a:fld id="{D95F0D14-641E-46AA-81B6-1AAD751076D7}" type="slidenum">
              <a:rPr kumimoji="1" lang="ja-JP" altLang="en-US" smtClean="0"/>
              <a:t>‹#›</a:t>
            </a:fld>
            <a:endParaRPr kumimoji="1" lang="ja-JP" altLang="en-US"/>
          </a:p>
        </p:txBody>
      </p:sp>
    </p:spTree>
    <p:extLst>
      <p:ext uri="{BB962C8B-B14F-4D97-AF65-F5344CB8AC3E}">
        <p14:creationId xmlns:p14="http://schemas.microsoft.com/office/powerpoint/2010/main" val="452559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5A98E42D-3CEE-4AC4-BA03-9D5FFAD127CE}" type="slidenum">
              <a:rPr lang="en-US" altLang="ja-JP" smtClean="0"/>
              <a:pPr/>
              <a:t>1</a:t>
            </a:fld>
            <a:endParaRPr lang="en-US" altLang="ja-JP"/>
          </a:p>
        </p:txBody>
      </p:sp>
    </p:spTree>
    <p:extLst>
      <p:ext uri="{BB962C8B-B14F-4D97-AF65-F5344CB8AC3E}">
        <p14:creationId xmlns:p14="http://schemas.microsoft.com/office/powerpoint/2010/main" val="21454463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D95F0D14-641E-46AA-81B6-1AAD751076D7}" type="slidenum">
              <a:rPr kumimoji="1" lang="ja-JP" altLang="en-US" smtClean="0"/>
              <a:t>2</a:t>
            </a:fld>
            <a:endParaRPr kumimoji="1" lang="ja-JP" altLang="en-US"/>
          </a:p>
        </p:txBody>
      </p:sp>
    </p:spTree>
    <p:extLst>
      <p:ext uri="{BB962C8B-B14F-4D97-AF65-F5344CB8AC3E}">
        <p14:creationId xmlns:p14="http://schemas.microsoft.com/office/powerpoint/2010/main" val="26380808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95F0D14-641E-46AA-81B6-1AAD751076D7}" type="slidenum">
              <a:rPr kumimoji="1" lang="ja-JP" altLang="en-US" smtClean="0"/>
              <a:t>3</a:t>
            </a:fld>
            <a:endParaRPr kumimoji="1" lang="ja-JP" altLang="en-US"/>
          </a:p>
        </p:txBody>
      </p:sp>
    </p:spTree>
    <p:extLst>
      <p:ext uri="{BB962C8B-B14F-4D97-AF65-F5344CB8AC3E}">
        <p14:creationId xmlns:p14="http://schemas.microsoft.com/office/powerpoint/2010/main" val="20281781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D95F0D14-641E-46AA-81B6-1AAD751076D7}" type="slidenum">
              <a:rPr kumimoji="1" lang="ja-JP" altLang="en-US" smtClean="0"/>
              <a:t>4</a:t>
            </a:fld>
            <a:endParaRPr kumimoji="1" lang="ja-JP" altLang="en-US"/>
          </a:p>
        </p:txBody>
      </p:sp>
    </p:spTree>
    <p:extLst>
      <p:ext uri="{BB962C8B-B14F-4D97-AF65-F5344CB8AC3E}">
        <p14:creationId xmlns:p14="http://schemas.microsoft.com/office/powerpoint/2010/main" val="5653725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95F0D14-641E-46AA-81B6-1AAD751076D7}" type="slidenum">
              <a:rPr kumimoji="1" lang="ja-JP" altLang="en-US" smtClean="0"/>
              <a:t>5</a:t>
            </a:fld>
            <a:endParaRPr kumimoji="1" lang="ja-JP" altLang="en-US"/>
          </a:p>
        </p:txBody>
      </p:sp>
    </p:spTree>
    <p:extLst>
      <p:ext uri="{BB962C8B-B14F-4D97-AF65-F5344CB8AC3E}">
        <p14:creationId xmlns:p14="http://schemas.microsoft.com/office/powerpoint/2010/main" val="40608970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D95F0D14-641E-46AA-81B6-1AAD751076D7}" type="slidenum">
              <a:rPr kumimoji="1" lang="ja-JP" altLang="en-US" smtClean="0"/>
              <a:t>6</a:t>
            </a:fld>
            <a:endParaRPr kumimoji="1" lang="ja-JP" altLang="en-US"/>
          </a:p>
        </p:txBody>
      </p:sp>
    </p:spTree>
    <p:extLst>
      <p:ext uri="{BB962C8B-B14F-4D97-AF65-F5344CB8AC3E}">
        <p14:creationId xmlns:p14="http://schemas.microsoft.com/office/powerpoint/2010/main" val="8797713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2CB519A-FCCA-41E1-9E2D-84ECD3C4C830}" type="datetime1">
              <a:rPr kumimoji="1" lang="ja-JP" altLang="en-US" smtClean="0"/>
              <a:t>2022/8/5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088B016-A27F-4B39-B470-AAD840DE35DF}" type="slidenum">
              <a:rPr kumimoji="1" lang="ja-JP" altLang="en-US" smtClean="0"/>
              <a:t>‹#›</a:t>
            </a:fld>
            <a:endParaRPr kumimoji="1" lang="ja-JP" altLang="en-US"/>
          </a:p>
        </p:txBody>
      </p:sp>
    </p:spTree>
    <p:extLst>
      <p:ext uri="{BB962C8B-B14F-4D97-AF65-F5344CB8AC3E}">
        <p14:creationId xmlns:p14="http://schemas.microsoft.com/office/powerpoint/2010/main" val="3215607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200371B-9751-4E70-AE84-494343AD5ECF}" type="datetime1">
              <a:rPr kumimoji="1" lang="ja-JP" altLang="en-US" smtClean="0"/>
              <a:t>2022/8/5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088B016-A27F-4B39-B470-AAD840DE35DF}" type="slidenum">
              <a:rPr kumimoji="1" lang="ja-JP" altLang="en-US" smtClean="0"/>
              <a:t>‹#›</a:t>
            </a:fld>
            <a:endParaRPr kumimoji="1" lang="ja-JP" altLang="en-US"/>
          </a:p>
        </p:txBody>
      </p:sp>
    </p:spTree>
    <p:extLst>
      <p:ext uri="{BB962C8B-B14F-4D97-AF65-F5344CB8AC3E}">
        <p14:creationId xmlns:p14="http://schemas.microsoft.com/office/powerpoint/2010/main" val="5650163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09D8A15-64B3-4AFD-8BAE-0EEA69B7D922}" type="datetime1">
              <a:rPr kumimoji="1" lang="ja-JP" altLang="en-US" smtClean="0"/>
              <a:t>2022/8/5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088B016-A27F-4B39-B470-AAD840DE35DF}" type="slidenum">
              <a:rPr kumimoji="1" lang="ja-JP" altLang="en-US" smtClean="0"/>
              <a:t>‹#›</a:t>
            </a:fld>
            <a:endParaRPr kumimoji="1" lang="ja-JP" altLang="en-US"/>
          </a:p>
        </p:txBody>
      </p:sp>
    </p:spTree>
    <p:extLst>
      <p:ext uri="{BB962C8B-B14F-4D97-AF65-F5344CB8AC3E}">
        <p14:creationId xmlns:p14="http://schemas.microsoft.com/office/powerpoint/2010/main" val="3236410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BB7A867-0769-4245-9767-67C9FC520CC1}" type="datetime1">
              <a:rPr kumimoji="1" lang="ja-JP" altLang="en-US" smtClean="0"/>
              <a:t>2022/8/5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088B016-A27F-4B39-B470-AAD840DE35DF}" type="slidenum">
              <a:rPr kumimoji="1" lang="ja-JP" altLang="en-US" smtClean="0"/>
              <a:t>‹#›</a:t>
            </a:fld>
            <a:endParaRPr kumimoji="1" lang="ja-JP" altLang="en-US"/>
          </a:p>
        </p:txBody>
      </p:sp>
    </p:spTree>
    <p:extLst>
      <p:ext uri="{BB962C8B-B14F-4D97-AF65-F5344CB8AC3E}">
        <p14:creationId xmlns:p14="http://schemas.microsoft.com/office/powerpoint/2010/main" val="407214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1D521C9-AB0E-4703-B4EA-5BFADB57EE3D}" type="datetime1">
              <a:rPr kumimoji="1" lang="ja-JP" altLang="en-US" smtClean="0"/>
              <a:t>2022/8/5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088B016-A27F-4B39-B470-AAD840DE35DF}" type="slidenum">
              <a:rPr kumimoji="1" lang="ja-JP" altLang="en-US" smtClean="0"/>
              <a:t>‹#›</a:t>
            </a:fld>
            <a:endParaRPr kumimoji="1" lang="ja-JP" altLang="en-US"/>
          </a:p>
        </p:txBody>
      </p:sp>
    </p:spTree>
    <p:extLst>
      <p:ext uri="{BB962C8B-B14F-4D97-AF65-F5344CB8AC3E}">
        <p14:creationId xmlns:p14="http://schemas.microsoft.com/office/powerpoint/2010/main" val="3501313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27244D5-D349-4804-9E06-D302E48385CD}" type="datetime1">
              <a:rPr kumimoji="1" lang="ja-JP" altLang="en-US" smtClean="0"/>
              <a:t>2022/8/5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088B016-A27F-4B39-B470-AAD840DE35DF}" type="slidenum">
              <a:rPr kumimoji="1" lang="ja-JP" altLang="en-US" smtClean="0"/>
              <a:t>‹#›</a:t>
            </a:fld>
            <a:endParaRPr kumimoji="1" lang="ja-JP" altLang="en-US"/>
          </a:p>
        </p:txBody>
      </p:sp>
    </p:spTree>
    <p:extLst>
      <p:ext uri="{BB962C8B-B14F-4D97-AF65-F5344CB8AC3E}">
        <p14:creationId xmlns:p14="http://schemas.microsoft.com/office/powerpoint/2010/main" val="31439906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D763F34-7EF4-47D9-ABDA-915B1280C6B9}" type="datetime1">
              <a:rPr kumimoji="1" lang="ja-JP" altLang="en-US" smtClean="0"/>
              <a:t>2022/8/5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088B016-A27F-4B39-B470-AAD840DE35DF}" type="slidenum">
              <a:rPr kumimoji="1" lang="ja-JP" altLang="en-US" smtClean="0"/>
              <a:t>‹#›</a:t>
            </a:fld>
            <a:endParaRPr kumimoji="1" lang="ja-JP" altLang="en-US"/>
          </a:p>
        </p:txBody>
      </p:sp>
    </p:spTree>
    <p:extLst>
      <p:ext uri="{BB962C8B-B14F-4D97-AF65-F5344CB8AC3E}">
        <p14:creationId xmlns:p14="http://schemas.microsoft.com/office/powerpoint/2010/main" val="3390163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68809788-B68E-456D-AE63-5F1BC143209B}" type="datetime1">
              <a:rPr kumimoji="1" lang="ja-JP" altLang="en-US" smtClean="0"/>
              <a:t>2022/8/5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088B016-A27F-4B39-B470-AAD840DE35DF}" type="slidenum">
              <a:rPr kumimoji="1" lang="ja-JP" altLang="en-US" smtClean="0"/>
              <a:t>‹#›</a:t>
            </a:fld>
            <a:endParaRPr kumimoji="1" lang="ja-JP" altLang="en-US"/>
          </a:p>
        </p:txBody>
      </p:sp>
    </p:spTree>
    <p:extLst>
      <p:ext uri="{BB962C8B-B14F-4D97-AF65-F5344CB8AC3E}">
        <p14:creationId xmlns:p14="http://schemas.microsoft.com/office/powerpoint/2010/main" val="537626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2A3BF6-6453-4F43-9C82-DD53DBC51543}" type="datetime1">
              <a:rPr kumimoji="1" lang="ja-JP" altLang="en-US" smtClean="0"/>
              <a:t>2022/8/5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088B016-A27F-4B39-B470-AAD840DE35DF}" type="slidenum">
              <a:rPr kumimoji="1" lang="ja-JP" altLang="en-US" smtClean="0"/>
              <a:t>‹#›</a:t>
            </a:fld>
            <a:endParaRPr kumimoji="1" lang="ja-JP" altLang="en-US"/>
          </a:p>
        </p:txBody>
      </p:sp>
    </p:spTree>
    <p:extLst>
      <p:ext uri="{BB962C8B-B14F-4D97-AF65-F5344CB8AC3E}">
        <p14:creationId xmlns:p14="http://schemas.microsoft.com/office/powerpoint/2010/main" val="1209776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53C522A-26AE-46D7-AFA3-6D7B05392B95}" type="datetime1">
              <a:rPr kumimoji="1" lang="ja-JP" altLang="en-US" smtClean="0"/>
              <a:t>2022/8/5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088B016-A27F-4B39-B470-AAD840DE35DF}" type="slidenum">
              <a:rPr kumimoji="1" lang="ja-JP" altLang="en-US" smtClean="0"/>
              <a:t>‹#›</a:t>
            </a:fld>
            <a:endParaRPr kumimoji="1" lang="ja-JP" altLang="en-US"/>
          </a:p>
        </p:txBody>
      </p:sp>
    </p:spTree>
    <p:extLst>
      <p:ext uri="{BB962C8B-B14F-4D97-AF65-F5344CB8AC3E}">
        <p14:creationId xmlns:p14="http://schemas.microsoft.com/office/powerpoint/2010/main" val="1082354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F9E2D76-2F38-4B0F-ADA8-3F190AF88BC7}" type="datetime1">
              <a:rPr kumimoji="1" lang="ja-JP" altLang="en-US" smtClean="0"/>
              <a:t>2022/8/5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088B016-A27F-4B39-B470-AAD840DE35DF}" type="slidenum">
              <a:rPr kumimoji="1" lang="ja-JP" altLang="en-US" smtClean="0"/>
              <a:t>‹#›</a:t>
            </a:fld>
            <a:endParaRPr kumimoji="1" lang="ja-JP" altLang="en-US"/>
          </a:p>
        </p:txBody>
      </p:sp>
    </p:spTree>
    <p:extLst>
      <p:ext uri="{BB962C8B-B14F-4D97-AF65-F5344CB8AC3E}">
        <p14:creationId xmlns:p14="http://schemas.microsoft.com/office/powerpoint/2010/main" val="3771275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5296E9-8A06-4DFA-BA28-DD364289A09E}" type="datetime1">
              <a:rPr kumimoji="1" lang="ja-JP" altLang="en-US" smtClean="0"/>
              <a:t>2022/8/5</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88B016-A27F-4B39-B470-AAD840DE35DF}" type="slidenum">
              <a:rPr kumimoji="1" lang="ja-JP" altLang="en-US" smtClean="0"/>
              <a:t>‹#›</a:t>
            </a:fld>
            <a:endParaRPr kumimoji="1" lang="ja-JP" altLang="en-US"/>
          </a:p>
        </p:txBody>
      </p:sp>
    </p:spTree>
    <p:extLst>
      <p:ext uri="{BB962C8B-B14F-4D97-AF65-F5344CB8AC3E}">
        <p14:creationId xmlns:p14="http://schemas.microsoft.com/office/powerpoint/2010/main" val="45000747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テキスト ボックス 2"/>
          <p:cNvSpPr txBox="1"/>
          <p:nvPr/>
        </p:nvSpPr>
        <p:spPr>
          <a:xfrm>
            <a:off x="8099130" y="6383585"/>
            <a:ext cx="1806870" cy="254067"/>
          </a:xfrm>
          <a:prstGeom prst="rect">
            <a:avLst/>
          </a:prstGeom>
          <a:noFill/>
        </p:spPr>
        <p:txBody>
          <a:bodyPr wrap="square" lIns="83969" tIns="41985" rIns="83969" bIns="41985" rtlCol="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r>
              <a:rPr lang="ja-JP" altLang="ja-JP" sz="11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2014 </a:t>
            </a:r>
            <a:r>
              <a:rPr lang="ja-JP" altLang="ja-JP" sz="1100" dirty="0">
                <a:latin typeface="Meiryo UI" panose="020B0604030504040204" pitchFamily="50" charset="-128"/>
                <a:ea typeface="Meiryo UI" panose="020B0604030504040204" pitchFamily="50" charset="-128"/>
                <a:cs typeface="Meiryo UI" panose="020B0604030504040204" pitchFamily="50" charset="-128"/>
              </a:rPr>
              <a:t>大阪府も</a:t>
            </a:r>
            <a:r>
              <a:rPr lang="ja-JP" altLang="ja-JP" sz="1100" dirty="0" err="1">
                <a:latin typeface="Meiryo UI" panose="020B0604030504040204" pitchFamily="50" charset="-128"/>
                <a:ea typeface="Meiryo UI" panose="020B0604030504040204" pitchFamily="50" charset="-128"/>
                <a:cs typeface="Meiryo UI" panose="020B0604030504040204" pitchFamily="50" charset="-128"/>
              </a:rPr>
              <a:t>ずやん</a:t>
            </a: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タイトル 1"/>
          <p:cNvSpPr>
            <a:spLocks noGrp="1"/>
          </p:cNvSpPr>
          <p:nvPr>
            <p:ph type="ctrTitle"/>
          </p:nvPr>
        </p:nvSpPr>
        <p:spPr>
          <a:xfrm>
            <a:off x="381000" y="1086209"/>
            <a:ext cx="9195838" cy="2304256"/>
          </a:xfrm>
        </p:spPr>
        <p:txBody>
          <a:bodyPr>
            <a:noAutofit/>
          </a:bodyPr>
          <a:lstStyle/>
          <a:p>
            <a:pPr algn="l">
              <a:lnSpc>
                <a:spcPts val="6000"/>
              </a:lnSpc>
            </a:pPr>
            <a:r>
              <a:rPr lang="ja-JP" altLang="en-US" sz="2400" b="1">
                <a:ln w="3175">
                  <a:solidFill>
                    <a:schemeClr val="tx1"/>
                  </a:solidFill>
                </a:ln>
                <a:solidFill>
                  <a:schemeClr val="accent5">
                    <a:lumMod val="75000"/>
                  </a:schemeClr>
                </a:solidFill>
                <a:latin typeface="HG丸ｺﾞｼｯｸM-PRO" panose="020F0600000000000000" pitchFamily="50" charset="-128"/>
                <a:ea typeface="HG丸ｺﾞｼｯｸM-PRO" panose="020F0600000000000000" pitchFamily="50" charset="-128"/>
              </a:rPr>
              <a:t> </a:t>
            </a:r>
            <a:r>
              <a:rPr lang="ja-JP" altLang="en-US" sz="3200" b="1">
                <a:ln w="3175">
                  <a:noFill/>
                </a:ln>
                <a:solidFill>
                  <a:srgbClr val="002060"/>
                </a:solidFill>
                <a:latin typeface="HG丸ｺﾞｼｯｸM-PRO" panose="020F0600000000000000" pitchFamily="50" charset="-128"/>
                <a:ea typeface="HG丸ｺﾞｼｯｸM-PRO" panose="020F0600000000000000" pitchFamily="50" charset="-128"/>
              </a:rPr>
              <a:t>大阪府老人クラブ事務</a:t>
            </a:r>
            <a:r>
              <a:rPr lang="ja-JP" altLang="en-US" sz="3200" b="1" dirty="0">
                <a:ln w="3175">
                  <a:noFill/>
                </a:ln>
                <a:solidFill>
                  <a:srgbClr val="002060"/>
                </a:solidFill>
                <a:latin typeface="HG丸ｺﾞｼｯｸM-PRO" panose="020F0600000000000000" pitchFamily="50" charset="-128"/>
                <a:ea typeface="HG丸ｺﾞｼｯｸM-PRO" panose="020F0600000000000000" pitchFamily="50" charset="-128"/>
              </a:rPr>
              <a:t>手続き等支援事業</a:t>
            </a:r>
            <a:br>
              <a:rPr lang="en-US" altLang="ja-JP" sz="3200" b="1" dirty="0">
                <a:ln w="3175">
                  <a:noFill/>
                </a:ln>
                <a:solidFill>
                  <a:srgbClr val="002060"/>
                </a:solidFill>
                <a:latin typeface="HG丸ｺﾞｼｯｸM-PRO" panose="020F0600000000000000" pitchFamily="50" charset="-128"/>
                <a:ea typeface="HG丸ｺﾞｼｯｸM-PRO" panose="020F0600000000000000" pitchFamily="50" charset="-128"/>
              </a:rPr>
            </a:br>
            <a:r>
              <a:rPr lang="en-US" altLang="ja-JP" sz="3600" b="1" dirty="0">
                <a:ln w="3175">
                  <a:noFill/>
                </a:ln>
                <a:solidFill>
                  <a:srgbClr val="002060"/>
                </a:solidFill>
                <a:latin typeface="HG丸ｺﾞｼｯｸM-PRO" panose="020F0600000000000000" pitchFamily="50" charset="-128"/>
                <a:ea typeface="HG丸ｺﾞｼｯｸM-PRO" panose="020F0600000000000000" pitchFamily="50" charset="-128"/>
              </a:rPr>
              <a:t> </a:t>
            </a:r>
            <a:r>
              <a:rPr lang="ja-JP" altLang="en-US" sz="3600" b="1" dirty="0">
                <a:ln w="3175">
                  <a:noFill/>
                </a:ln>
                <a:solidFill>
                  <a:srgbClr val="002060"/>
                </a:solidFill>
                <a:latin typeface="HG丸ｺﾞｼｯｸM-PRO" panose="020F0600000000000000" pitchFamily="50" charset="-128"/>
                <a:ea typeface="HG丸ｺﾞｼｯｸM-PRO" panose="020F0600000000000000" pitchFamily="50" charset="-128"/>
              </a:rPr>
              <a:t>「老人クラブ活動サポート事業」について</a:t>
            </a:r>
          </a:p>
        </p:txBody>
      </p:sp>
      <p:sp>
        <p:nvSpPr>
          <p:cNvPr id="5" name="正方形/長方形 4"/>
          <p:cNvSpPr/>
          <p:nvPr/>
        </p:nvSpPr>
        <p:spPr>
          <a:xfrm>
            <a:off x="1899901" y="57358"/>
            <a:ext cx="7477693" cy="5190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1600" dirty="0">
                <a:solidFill>
                  <a:schemeClr val="tx1"/>
                </a:solidFill>
                <a:latin typeface="HG丸ｺﾞｼｯｸM-PRO" panose="020F0600000000000000" pitchFamily="50" charset="-128"/>
                <a:ea typeface="HG丸ｺﾞｼｯｸM-PRO" panose="020F0600000000000000" pitchFamily="50" charset="-128"/>
              </a:rPr>
              <a:t>令和４年度「老人クラブ活動サポート事業」事業内容説明　</a:t>
            </a:r>
            <a:endParaRPr lang="en-US" altLang="ja-JP" sz="1600" dirty="0">
              <a:solidFill>
                <a:schemeClr val="tx1"/>
              </a:solidFill>
              <a:latin typeface="HG丸ｺﾞｼｯｸM-PRO" panose="020F0600000000000000" pitchFamily="50" charset="-128"/>
              <a:ea typeface="HG丸ｺﾞｼｯｸM-PRO" panose="020F0600000000000000" pitchFamily="50" charset="-128"/>
            </a:endParaRPr>
          </a:p>
        </p:txBody>
      </p:sp>
      <p:sp>
        <p:nvSpPr>
          <p:cNvPr id="4" name="AutoShape 2" descr="「無料 イラスト 冬」の画像検索結果"/>
          <p:cNvSpPr>
            <a:spLocks noChangeAspect="1" noChangeArrowheads="1"/>
          </p:cNvSpPr>
          <p:nvPr/>
        </p:nvSpPr>
        <p:spPr bwMode="auto">
          <a:xfrm>
            <a:off x="3810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6" name="AutoShape 4" descr="「無料 イラスト 冬」の画像検索結果"/>
          <p:cNvSpPr>
            <a:spLocks noChangeAspect="1" noChangeArrowheads="1"/>
          </p:cNvSpPr>
          <p:nvPr/>
        </p:nvSpPr>
        <p:spPr bwMode="auto">
          <a:xfrm>
            <a:off x="533400" y="793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pic>
        <p:nvPicPr>
          <p:cNvPr id="11"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74715" y="4054057"/>
            <a:ext cx="1538038" cy="23502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Rectangle 3"/>
          <p:cNvSpPr>
            <a:spLocks noChangeArrowheads="1"/>
          </p:cNvSpPr>
          <p:nvPr/>
        </p:nvSpPr>
        <p:spPr bwMode="auto">
          <a:xfrm>
            <a:off x="381810" y="3519128"/>
            <a:ext cx="9283436" cy="118236"/>
          </a:xfrm>
          <a:prstGeom prst="rect">
            <a:avLst/>
          </a:prstGeom>
          <a:solidFill>
            <a:srgbClr val="002060"/>
          </a:solidFill>
          <a:ln>
            <a:solidFill>
              <a:schemeClr val="accent1"/>
            </a:solidFill>
          </a:ln>
        </p:spPr>
        <p:txBody>
          <a:bodyPr wrap="none" lIns="95784" tIns="47892" rIns="95784" bIns="47892"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7" name="スライド番号プレースホルダー 6"/>
          <p:cNvSpPr>
            <a:spLocks noGrp="1"/>
          </p:cNvSpPr>
          <p:nvPr>
            <p:ph type="sldNum" sz="quarter" idx="12"/>
          </p:nvPr>
        </p:nvSpPr>
        <p:spPr>
          <a:xfrm>
            <a:off x="7651024" y="6533003"/>
            <a:ext cx="2228850" cy="365125"/>
          </a:xfrm>
        </p:spPr>
        <p:txBody>
          <a:bodyPr/>
          <a:lstStyle/>
          <a:p>
            <a:fld id="{AA2B21B1-25EA-4F4A-A913-213D8645F82F}" type="slidenum">
              <a:rPr lang="ja-JP" altLang="en-US" smtClean="0">
                <a:solidFill>
                  <a:schemeClr val="bg1"/>
                </a:solidFill>
              </a:rPr>
              <a:pPr/>
              <a:t>1</a:t>
            </a:fld>
            <a:endParaRPr lang="ja-JP" altLang="en-US" dirty="0">
              <a:solidFill>
                <a:schemeClr val="bg1"/>
              </a:solidFill>
            </a:endParaRPr>
          </a:p>
        </p:txBody>
      </p:sp>
      <p:sp>
        <p:nvSpPr>
          <p:cNvPr id="14" name="サブタイトル 2"/>
          <p:cNvSpPr txBox="1">
            <a:spLocks/>
          </p:cNvSpPr>
          <p:nvPr/>
        </p:nvSpPr>
        <p:spPr>
          <a:xfrm>
            <a:off x="3073336" y="5394247"/>
            <a:ext cx="5130824" cy="864096"/>
          </a:xfrm>
          <a:prstGeom prst="rect">
            <a:avLst/>
          </a:prstGeom>
        </p:spPr>
        <p:txBody>
          <a:bodyPr vert="horz" lIns="91247" tIns="45624" rIns="91247" bIns="45624" rtlCol="0">
            <a:noAutofit/>
          </a:bodyPr>
          <a:lstStyle>
            <a:lvl1pPr marL="0" indent="0" algn="ctr" defTabSz="912421"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6209" indent="0" algn="ctr" defTabSz="912421"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2421" indent="0" algn="ctr" defTabSz="912421"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68635" indent="0" algn="ctr" defTabSz="912421"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4845" indent="0" algn="ctr" defTabSz="912421"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1057" indent="0" algn="ctr" defTabSz="912421"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37268" indent="0" algn="ctr" defTabSz="912421"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193481" indent="0" algn="ctr" defTabSz="912421"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49692" indent="0" algn="ctr" defTabSz="912421"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2400" dirty="0">
                <a:solidFill>
                  <a:schemeClr val="bg2">
                    <a:lumMod val="25000"/>
                  </a:schemeClr>
                </a:solidFill>
                <a:latin typeface="HG丸ｺﾞｼｯｸM-PRO" pitchFamily="50" charset="-128"/>
                <a:ea typeface="HG丸ｺﾞｼｯｸM-PRO" pitchFamily="50" charset="-128"/>
              </a:rPr>
              <a:t>大阪府 福祉部高齢介護室</a:t>
            </a:r>
            <a:endParaRPr lang="en-US" altLang="ja-JP" sz="2400" dirty="0">
              <a:solidFill>
                <a:schemeClr val="bg2">
                  <a:lumMod val="25000"/>
                </a:schemeClr>
              </a:solidFill>
              <a:latin typeface="HG丸ｺﾞｼｯｸM-PRO" pitchFamily="50" charset="-128"/>
              <a:ea typeface="HG丸ｺﾞｼｯｸM-PRO" pitchFamily="50" charset="-128"/>
            </a:endParaRPr>
          </a:p>
          <a:p>
            <a:r>
              <a:rPr lang="ja-JP" altLang="en-US" sz="2400" dirty="0">
                <a:solidFill>
                  <a:schemeClr val="bg2">
                    <a:lumMod val="25000"/>
                  </a:schemeClr>
                </a:solidFill>
                <a:latin typeface="HG丸ｺﾞｼｯｸM-PRO" pitchFamily="50" charset="-128"/>
                <a:ea typeface="HG丸ｺﾞｼｯｸM-PRO" pitchFamily="50" charset="-128"/>
              </a:rPr>
              <a:t> 　介護支援課　地域支援グループ</a:t>
            </a:r>
            <a:endParaRPr lang="ja-JP" altLang="en-US" sz="2800" dirty="0">
              <a:solidFill>
                <a:schemeClr val="bg2">
                  <a:lumMod val="25000"/>
                </a:schemeClr>
              </a:solidFill>
            </a:endParaRPr>
          </a:p>
        </p:txBody>
      </p:sp>
      <p:pic>
        <p:nvPicPr>
          <p:cNvPr id="22" name="図 21">
            <a:extLst>
              <a:ext uri="{FF2B5EF4-FFF2-40B4-BE49-F238E27FC236}">
                <a16:creationId xmlns:a16="http://schemas.microsoft.com/office/drawing/2014/main" id="{18CD7485-4A3E-4740-83F5-5E5363F6C24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3400" y="592298"/>
            <a:ext cx="1032416" cy="1139521"/>
          </a:xfrm>
          <a:prstGeom prst="rect">
            <a:avLst/>
          </a:prstGeom>
          <a:ln>
            <a:noFill/>
          </a:ln>
        </p:spPr>
      </p:pic>
    </p:spTree>
    <p:extLst>
      <p:ext uri="{BB962C8B-B14F-4D97-AF65-F5344CB8AC3E}">
        <p14:creationId xmlns:p14="http://schemas.microsoft.com/office/powerpoint/2010/main" val="34735933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725F2384-78AF-4CC8-B7A0-4822A7E94817}"/>
              </a:ext>
            </a:extLst>
          </p:cNvPr>
          <p:cNvSpPr>
            <a:spLocks noGrp="1"/>
          </p:cNvSpPr>
          <p:nvPr>
            <p:ph type="sldNum" sz="quarter" idx="12"/>
          </p:nvPr>
        </p:nvSpPr>
        <p:spPr>
          <a:xfrm>
            <a:off x="7806724" y="6621742"/>
            <a:ext cx="2057400" cy="200026"/>
          </a:xfrm>
        </p:spPr>
        <p:txBody>
          <a:bodyPr/>
          <a:lstStyle/>
          <a:p>
            <a:fld id="{E088B016-A27F-4B39-B470-AAD840DE35DF}" type="slidenum">
              <a:rPr kumimoji="1" lang="ja-JP" altLang="en-US" b="1" smtClean="0">
                <a:solidFill>
                  <a:schemeClr val="bg1"/>
                </a:solidFill>
              </a:rPr>
              <a:t>2</a:t>
            </a:fld>
            <a:endParaRPr kumimoji="1" lang="ja-JP" altLang="en-US" b="1" dirty="0">
              <a:solidFill>
                <a:schemeClr val="bg1"/>
              </a:solidFill>
            </a:endParaRPr>
          </a:p>
        </p:txBody>
      </p:sp>
      <p:pic>
        <p:nvPicPr>
          <p:cNvPr id="4" name="図 3" descr="アイコン&#10;&#10;自動的に生成された説明">
            <a:extLst>
              <a:ext uri="{FF2B5EF4-FFF2-40B4-BE49-F238E27FC236}">
                <a16:creationId xmlns:a16="http://schemas.microsoft.com/office/drawing/2014/main" id="{FA33010D-36B2-4BE0-8147-37C355ECF9AA}"/>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8592570" y="101097"/>
            <a:ext cx="747128" cy="539333"/>
          </a:xfrm>
          <a:prstGeom prst="rect">
            <a:avLst/>
          </a:prstGeom>
        </p:spPr>
      </p:pic>
      <p:sp>
        <p:nvSpPr>
          <p:cNvPr id="17" name="テキスト ボックス 16">
            <a:extLst>
              <a:ext uri="{FF2B5EF4-FFF2-40B4-BE49-F238E27FC236}">
                <a16:creationId xmlns:a16="http://schemas.microsoft.com/office/drawing/2014/main" id="{5E32F673-1426-43AB-8DB2-30082C45F7E0}"/>
              </a:ext>
            </a:extLst>
          </p:cNvPr>
          <p:cNvSpPr txBox="1"/>
          <p:nvPr/>
        </p:nvSpPr>
        <p:spPr>
          <a:xfrm>
            <a:off x="684923" y="1006239"/>
            <a:ext cx="8452401" cy="4370387"/>
          </a:xfrm>
          <a:prstGeom prst="rect">
            <a:avLst/>
          </a:prstGeom>
          <a:solidFill>
            <a:schemeClr val="accent5">
              <a:lumMod val="20000"/>
              <a:lumOff val="80000"/>
            </a:schemeClr>
          </a:solidFill>
          <a:ln w="19050">
            <a:solidFill>
              <a:schemeClr val="tx2"/>
            </a:solidFill>
          </a:ln>
        </p:spPr>
        <p:txBody>
          <a:bodyPr wrap="square" rIns="36000" rtlCol="0">
            <a:noAutofit/>
          </a:bodyPr>
          <a:lstStyle/>
          <a:p>
            <a:endParaRPr lang="en-US" altLang="ja-JP" sz="800" b="1" dirty="0">
              <a:latin typeface="Meiryo UI" panose="020B0604030504040204" pitchFamily="50" charset="-128"/>
              <a:ea typeface="Meiryo UI" panose="020B0604030504040204" pitchFamily="50" charset="-128"/>
            </a:endParaRPr>
          </a:p>
          <a:p>
            <a:r>
              <a:rPr lang="en-US" altLang="ja-JP" sz="1600" b="1"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現　状及び課　題</a:t>
            </a:r>
            <a:r>
              <a:rPr lang="en-US" altLang="ja-JP" sz="1600" b="1" dirty="0">
                <a:latin typeface="Meiryo UI" panose="020B0604030504040204" pitchFamily="50" charset="-128"/>
                <a:ea typeface="Meiryo UI" panose="020B0604030504040204" pitchFamily="50" charset="-128"/>
              </a:rPr>
              <a:t>】</a:t>
            </a:r>
          </a:p>
          <a:p>
            <a:endParaRPr lang="en-US" altLang="ja-JP" sz="800" dirty="0">
              <a:latin typeface="Meiryo UI" panose="020B0604030504040204" pitchFamily="50" charset="-128"/>
              <a:ea typeface="Meiryo UI" panose="020B0604030504040204" pitchFamily="50" charset="-128"/>
            </a:endParaRPr>
          </a:p>
          <a:p>
            <a:pPr lvl="0"/>
            <a:r>
              <a:rPr lang="ja-JP" altLang="en-US" sz="1600" dirty="0">
                <a:latin typeface="Meiryo UI" panose="020B0604030504040204" pitchFamily="50" charset="-128"/>
                <a:ea typeface="Meiryo UI" panose="020B0604030504040204" pitchFamily="50" charset="-128"/>
              </a:rPr>
              <a:t>　○</a:t>
            </a:r>
            <a:r>
              <a:rPr lang="ja-JP" altLang="en-US" sz="1600" u="sng" dirty="0">
                <a:latin typeface="Meiryo UI" panose="020B0604030504040204" pitchFamily="50" charset="-128"/>
                <a:ea typeface="Meiryo UI" panose="020B0604030504040204" pitchFamily="50" charset="-128"/>
              </a:rPr>
              <a:t>高齢者による地縁組織である老人クラブは、</a:t>
            </a:r>
            <a:r>
              <a:rPr lang="ja-JP" altLang="en-US" sz="1600" dirty="0">
                <a:latin typeface="Meiryo UI" panose="020B0604030504040204" pitchFamily="50" charset="-128"/>
                <a:ea typeface="Meiryo UI" panose="020B0604030504040204" pitchFamily="50" charset="-128"/>
              </a:rPr>
              <a:t>健康づくりや介護予防に資する活動を行うことで</a:t>
            </a:r>
            <a:endParaRPr lang="en-US" altLang="ja-JP" sz="1600" dirty="0">
              <a:latin typeface="Meiryo UI" panose="020B0604030504040204" pitchFamily="50" charset="-128"/>
              <a:ea typeface="Meiryo UI" panose="020B0604030504040204" pitchFamily="50" charset="-128"/>
            </a:endParaRPr>
          </a:p>
          <a:p>
            <a:pPr lvl="0"/>
            <a:r>
              <a:rPr lang="ja-JP" altLang="en-US" sz="1600" dirty="0">
                <a:latin typeface="Meiryo UI" panose="020B0604030504040204" pitchFamily="50" charset="-128"/>
                <a:ea typeface="Meiryo UI" panose="020B0604030504040204" pitchFamily="50" charset="-128"/>
              </a:rPr>
              <a:t>　　健康寿命を延ばすとともに、これまでの知識と経験を活かし、世代間交流、登下校時の見守り、</a:t>
            </a:r>
            <a:endParaRPr lang="en-US" altLang="ja-JP" sz="1600" dirty="0">
              <a:latin typeface="Meiryo UI" panose="020B0604030504040204" pitchFamily="50" charset="-128"/>
              <a:ea typeface="Meiryo UI" panose="020B0604030504040204" pitchFamily="50" charset="-128"/>
            </a:endParaRPr>
          </a:p>
          <a:p>
            <a:pPr lvl="0"/>
            <a:r>
              <a:rPr lang="ja-JP" altLang="en-US" sz="1600" dirty="0">
                <a:latin typeface="Meiryo UI" panose="020B0604030504040204" pitchFamily="50" charset="-128"/>
                <a:ea typeface="Meiryo UI" panose="020B0604030504040204" pitchFamily="50" charset="-128"/>
              </a:rPr>
              <a:t>　　高齢者の孤立防止、防災等の地域支え合い活動を行うなど、</a:t>
            </a:r>
            <a:r>
              <a:rPr lang="ja-JP" altLang="en-US" sz="1600" u="sng" dirty="0">
                <a:latin typeface="Meiryo UI" panose="020B0604030504040204" pitchFamily="50" charset="-128"/>
                <a:ea typeface="Meiryo UI" panose="020B0604030504040204" pitchFamily="50" charset="-128"/>
              </a:rPr>
              <a:t>地域活性化の重要な役割を</a:t>
            </a:r>
            <a:endParaRPr lang="en-US" altLang="ja-JP" sz="1600" u="sng" dirty="0">
              <a:latin typeface="Meiryo UI" panose="020B0604030504040204" pitchFamily="50" charset="-128"/>
              <a:ea typeface="Meiryo UI" panose="020B0604030504040204" pitchFamily="50" charset="-128"/>
            </a:endParaRPr>
          </a:p>
          <a:p>
            <a:pPr lvl="0"/>
            <a:r>
              <a:rPr lang="ja-JP" altLang="en-US" sz="1600" dirty="0">
                <a:latin typeface="Meiryo UI" panose="020B0604030504040204" pitchFamily="50" charset="-128"/>
                <a:ea typeface="Meiryo UI" panose="020B0604030504040204" pitchFamily="50" charset="-128"/>
              </a:rPr>
              <a:t>　　</a:t>
            </a:r>
            <a:r>
              <a:rPr lang="ja-JP" altLang="en-US" sz="1600" u="sng" dirty="0">
                <a:latin typeface="Meiryo UI" panose="020B0604030504040204" pitchFamily="50" charset="-128"/>
                <a:ea typeface="Meiryo UI" panose="020B0604030504040204" pitchFamily="50" charset="-128"/>
              </a:rPr>
              <a:t>担っている。</a:t>
            </a:r>
            <a:endParaRPr lang="en-US" altLang="ja-JP" sz="1600" u="sng" dirty="0">
              <a:latin typeface="Meiryo UI" panose="020B0604030504040204" pitchFamily="50" charset="-128"/>
              <a:ea typeface="Meiryo UI" panose="020B0604030504040204" pitchFamily="50" charset="-128"/>
            </a:endParaRPr>
          </a:p>
          <a:p>
            <a:pPr lvl="0"/>
            <a:endParaRPr lang="ja-JP" altLang="en-US" sz="1600" dirty="0">
              <a:latin typeface="Meiryo UI" panose="020B0604030504040204" pitchFamily="50" charset="-128"/>
              <a:ea typeface="Meiryo UI" panose="020B0604030504040204" pitchFamily="50" charset="-128"/>
            </a:endParaRPr>
          </a:p>
          <a:p>
            <a:pPr lvl="0"/>
            <a:r>
              <a:rPr lang="ja-JP" altLang="en-US" sz="1600" dirty="0">
                <a:latin typeface="Meiryo UI" panose="020B0604030504040204" pitchFamily="50" charset="-128"/>
                <a:ea typeface="Meiryo UI" panose="020B0604030504040204" pitchFamily="50" charset="-128"/>
              </a:rPr>
              <a:t>　○</a:t>
            </a:r>
            <a:r>
              <a:rPr lang="ja-JP" altLang="en-US" sz="1600" u="sng" dirty="0">
                <a:latin typeface="Meiryo UI" panose="020B0604030504040204" pitchFamily="50" charset="-128"/>
                <a:ea typeface="Meiryo UI" panose="020B0604030504040204" pitchFamily="50" charset="-128"/>
              </a:rPr>
              <a:t>老人クラブでは、</a:t>
            </a:r>
            <a:r>
              <a:rPr lang="ja-JP" altLang="en-US" sz="1600" dirty="0">
                <a:latin typeface="Meiryo UI" panose="020B0604030504040204" pitchFamily="50" charset="-128"/>
                <a:ea typeface="Meiryo UI" panose="020B0604030504040204" pitchFamily="50" charset="-128"/>
              </a:rPr>
              <a:t>会長等の役員が事務手続きを行っている事が多いが、近年、補助金</a:t>
            </a:r>
            <a:endParaRPr lang="en-US" altLang="ja-JP" sz="1600" dirty="0">
              <a:latin typeface="Meiryo UI" panose="020B0604030504040204" pitchFamily="50" charset="-128"/>
              <a:ea typeface="Meiryo UI" panose="020B0604030504040204" pitchFamily="50" charset="-128"/>
            </a:endParaRPr>
          </a:p>
          <a:p>
            <a:pPr lvl="0"/>
            <a:r>
              <a:rPr lang="ja-JP" altLang="en-US" sz="1600" dirty="0">
                <a:latin typeface="Meiryo UI" panose="020B0604030504040204" pitchFamily="50" charset="-128"/>
                <a:ea typeface="Meiryo UI" panose="020B0604030504040204" pitchFamily="50" charset="-128"/>
              </a:rPr>
              <a:t>　　申請等事務手続きの煩雑さや、活動記録や運営マニュアル等がなくクラブ運営の実態が</a:t>
            </a:r>
            <a:endParaRPr lang="en-US" altLang="ja-JP" sz="1600" dirty="0">
              <a:latin typeface="Meiryo UI" panose="020B0604030504040204" pitchFamily="50" charset="-128"/>
              <a:ea typeface="Meiryo UI" panose="020B0604030504040204" pitchFamily="50" charset="-128"/>
            </a:endParaRPr>
          </a:p>
          <a:p>
            <a:pPr lvl="0"/>
            <a:r>
              <a:rPr lang="ja-JP" altLang="en-US" sz="1600" dirty="0">
                <a:latin typeface="Meiryo UI" panose="020B0604030504040204" pitchFamily="50" charset="-128"/>
                <a:ea typeface="Meiryo UI" panose="020B0604030504040204" pitchFamily="50" charset="-128"/>
              </a:rPr>
              <a:t>　　わかりにくいことなどから、</a:t>
            </a:r>
            <a:r>
              <a:rPr lang="ja-JP" altLang="en-US" sz="1600" u="sng" dirty="0">
                <a:latin typeface="Meiryo UI" panose="020B0604030504040204" pitchFamily="50" charset="-128"/>
                <a:ea typeface="Meiryo UI" panose="020B0604030504040204" pitchFamily="50" charset="-128"/>
              </a:rPr>
              <a:t>会長等の役員の後継者のなり手がなく老人クラブが休止や解散に</a:t>
            </a:r>
            <a:endParaRPr lang="en-US" altLang="ja-JP" sz="1600" u="sng" dirty="0">
              <a:latin typeface="Meiryo UI" panose="020B0604030504040204" pitchFamily="50" charset="-128"/>
              <a:ea typeface="Meiryo UI" panose="020B0604030504040204" pitchFamily="50" charset="-128"/>
            </a:endParaRPr>
          </a:p>
          <a:p>
            <a:pPr lvl="0"/>
            <a:r>
              <a:rPr lang="ja-JP" altLang="en-US" sz="1600" dirty="0">
                <a:latin typeface="Meiryo UI" panose="020B0604030504040204" pitchFamily="50" charset="-128"/>
                <a:ea typeface="Meiryo UI" panose="020B0604030504040204" pitchFamily="50" charset="-128"/>
              </a:rPr>
              <a:t>　　</a:t>
            </a:r>
            <a:r>
              <a:rPr lang="ja-JP" altLang="en-US" sz="1600" u="sng" dirty="0">
                <a:latin typeface="Meiryo UI" panose="020B0604030504040204" pitchFamily="50" charset="-128"/>
                <a:ea typeface="Meiryo UI" panose="020B0604030504040204" pitchFamily="50" charset="-128"/>
              </a:rPr>
              <a:t>追い込まれている状況にある。</a:t>
            </a:r>
            <a:endParaRPr lang="en-US" altLang="ja-JP" sz="1600" u="sng" dirty="0">
              <a:latin typeface="Meiryo UI" panose="020B0604030504040204" pitchFamily="50" charset="-128"/>
              <a:ea typeface="Meiryo UI" panose="020B0604030504040204" pitchFamily="50" charset="-128"/>
            </a:endParaRPr>
          </a:p>
          <a:p>
            <a:pPr lvl="0"/>
            <a:endParaRPr lang="en-US" altLang="ja-JP" sz="1600" dirty="0">
              <a:latin typeface="Meiryo UI" panose="020B0604030504040204" pitchFamily="50" charset="-128"/>
              <a:ea typeface="Meiryo UI" panose="020B0604030504040204" pitchFamily="50" charset="-128"/>
            </a:endParaRPr>
          </a:p>
          <a:p>
            <a:pPr lvl="0"/>
            <a:r>
              <a:rPr lang="ja-JP" altLang="en-US" sz="1600" dirty="0">
                <a:latin typeface="Meiryo UI" panose="020B0604030504040204" pitchFamily="50" charset="-128"/>
                <a:ea typeface="Meiryo UI" panose="020B0604030504040204" pitchFamily="50" charset="-128"/>
              </a:rPr>
              <a:t>　○また、老人クラブ活動のＰＲ不足により</a:t>
            </a:r>
            <a:r>
              <a:rPr lang="ja-JP" altLang="en-US" sz="1600" u="sng" dirty="0">
                <a:latin typeface="Meiryo UI" panose="020B0604030504040204" pitchFamily="50" charset="-128"/>
                <a:ea typeface="Meiryo UI" panose="020B0604030504040204" pitchFamily="50" charset="-128"/>
              </a:rPr>
              <a:t>新規に加入する会員が少ないことも老人クラブ解散の</a:t>
            </a:r>
            <a:endParaRPr lang="en-US" altLang="ja-JP" sz="1600" u="sng" dirty="0">
              <a:latin typeface="Meiryo UI" panose="020B0604030504040204" pitchFamily="50" charset="-128"/>
              <a:ea typeface="Meiryo UI" panose="020B0604030504040204" pitchFamily="50" charset="-128"/>
            </a:endParaRPr>
          </a:p>
          <a:p>
            <a:pPr lvl="0"/>
            <a:r>
              <a:rPr lang="ja-JP" altLang="en-US" sz="1600" dirty="0">
                <a:latin typeface="Meiryo UI" panose="020B0604030504040204" pitchFamily="50" charset="-128"/>
                <a:ea typeface="Meiryo UI" panose="020B0604030504040204" pitchFamily="50" charset="-128"/>
              </a:rPr>
              <a:t>　　</a:t>
            </a:r>
            <a:r>
              <a:rPr lang="ja-JP" altLang="en-US" sz="1600" u="sng" dirty="0">
                <a:latin typeface="Meiryo UI" panose="020B0604030504040204" pitchFamily="50" charset="-128"/>
                <a:ea typeface="Meiryo UI" panose="020B0604030504040204" pitchFamily="50" charset="-128"/>
              </a:rPr>
              <a:t>要因になっている。</a:t>
            </a:r>
            <a:endParaRPr lang="en-US" altLang="ja-JP" sz="1600" u="sng" dirty="0">
              <a:latin typeface="Meiryo UI" panose="020B0604030504040204" pitchFamily="50" charset="-128"/>
              <a:ea typeface="Meiryo UI" panose="020B0604030504040204" pitchFamily="50" charset="-128"/>
            </a:endParaRPr>
          </a:p>
          <a:p>
            <a:pPr lvl="0"/>
            <a:endParaRPr lang="ja-JP" altLang="en-US" sz="1600" dirty="0">
              <a:latin typeface="Meiryo UI" panose="020B0604030504040204" pitchFamily="50" charset="-128"/>
              <a:ea typeface="Meiryo UI" panose="020B0604030504040204" pitchFamily="50" charset="-128"/>
            </a:endParaRPr>
          </a:p>
          <a:p>
            <a:pPr lvl="0"/>
            <a:r>
              <a:rPr lang="ja-JP" altLang="en-US" sz="1600" dirty="0">
                <a:latin typeface="Meiryo UI" panose="020B0604030504040204" pitchFamily="50" charset="-128"/>
                <a:ea typeface="Meiryo UI" panose="020B0604030504040204" pitchFamily="50" charset="-128"/>
              </a:rPr>
              <a:t>　○</a:t>
            </a:r>
            <a:r>
              <a:rPr lang="ja-JP" altLang="en-US" sz="1600" u="sng" dirty="0">
                <a:latin typeface="Meiryo UI" panose="020B0604030504040204" pitchFamily="50" charset="-128"/>
                <a:ea typeface="Meiryo UI" panose="020B0604030504040204" pitchFamily="50" charset="-128"/>
              </a:rPr>
              <a:t>地域活性化の重要な役割を担う老人クラブが衰退すると、地縁による地域支え合いの仕組みが</a:t>
            </a:r>
            <a:endParaRPr lang="en-US" altLang="ja-JP" sz="1600" u="sng" dirty="0">
              <a:latin typeface="Meiryo UI" panose="020B0604030504040204" pitchFamily="50" charset="-128"/>
              <a:ea typeface="Meiryo UI" panose="020B0604030504040204" pitchFamily="50" charset="-128"/>
            </a:endParaRPr>
          </a:p>
          <a:p>
            <a:pPr lvl="0"/>
            <a:r>
              <a:rPr lang="ja-JP" altLang="en-US" sz="1600" dirty="0">
                <a:latin typeface="Meiryo UI" panose="020B0604030504040204" pitchFamily="50" charset="-128"/>
                <a:ea typeface="Meiryo UI" panose="020B0604030504040204" pitchFamily="50" charset="-128"/>
              </a:rPr>
              <a:t>　　</a:t>
            </a:r>
            <a:r>
              <a:rPr lang="ja-JP" altLang="en-US" sz="1600" u="sng" dirty="0">
                <a:latin typeface="Meiryo UI" panose="020B0604030504040204" pitchFamily="50" charset="-128"/>
                <a:ea typeface="Meiryo UI" panose="020B0604030504040204" pitchFamily="50" charset="-128"/>
              </a:rPr>
              <a:t>弱まり、これまで築いてきた地域住民のつながりが保てなくなるおそれが高い。</a:t>
            </a:r>
            <a:endParaRPr lang="en-US" altLang="ja-JP" sz="1600" u="sng"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endParaRPr lang="en-US" altLang="ja-JP" dirty="0">
              <a:latin typeface="Meiryo UI" panose="020B0604030504040204" pitchFamily="50" charset="-128"/>
              <a:ea typeface="Meiryo UI" panose="020B0604030504040204" pitchFamily="50" charset="-128"/>
            </a:endParaRPr>
          </a:p>
        </p:txBody>
      </p:sp>
      <p:sp>
        <p:nvSpPr>
          <p:cNvPr id="21" name="フローチャート: 組合せ 20">
            <a:extLst>
              <a:ext uri="{FF2B5EF4-FFF2-40B4-BE49-F238E27FC236}">
                <a16:creationId xmlns:a16="http://schemas.microsoft.com/office/drawing/2014/main" id="{0F08ABFF-0822-4B9A-8AF1-DF87CF6EBBD4}"/>
              </a:ext>
            </a:extLst>
          </p:cNvPr>
          <p:cNvSpPr/>
          <p:nvPr/>
        </p:nvSpPr>
        <p:spPr>
          <a:xfrm>
            <a:off x="3730067" y="5429778"/>
            <a:ext cx="2445863" cy="314035"/>
          </a:xfrm>
          <a:prstGeom prst="flowChartMerg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a:extLst>
              <a:ext uri="{FF2B5EF4-FFF2-40B4-BE49-F238E27FC236}">
                <a16:creationId xmlns:a16="http://schemas.microsoft.com/office/drawing/2014/main" id="{7797988C-D18B-41AF-8A28-680A62C92437}"/>
              </a:ext>
            </a:extLst>
          </p:cNvPr>
          <p:cNvSpPr/>
          <p:nvPr/>
        </p:nvSpPr>
        <p:spPr>
          <a:xfrm>
            <a:off x="1474216" y="5809732"/>
            <a:ext cx="6957567" cy="667394"/>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b="1" u="sng" dirty="0">
                <a:solidFill>
                  <a:schemeClr val="tx1"/>
                </a:solidFill>
                <a:latin typeface="+mn-ea"/>
              </a:rPr>
              <a:t>地域支え合いの仕組みを強め、地域住民のつながりを守るため、</a:t>
            </a:r>
            <a:endParaRPr kumimoji="1" lang="en-US" altLang="ja-JP" b="1" u="sng" dirty="0">
              <a:solidFill>
                <a:schemeClr val="tx1"/>
              </a:solidFill>
              <a:latin typeface="+mn-ea"/>
            </a:endParaRPr>
          </a:p>
          <a:p>
            <a:pPr algn="ctr"/>
            <a:r>
              <a:rPr kumimoji="1" lang="ja-JP" altLang="en-US" b="1" u="sng" dirty="0">
                <a:solidFill>
                  <a:schemeClr val="tx1"/>
                </a:solidFill>
                <a:latin typeface="+mn-ea"/>
              </a:rPr>
              <a:t>老人クラブを維持・活性化することが必要</a:t>
            </a:r>
          </a:p>
        </p:txBody>
      </p:sp>
      <p:sp>
        <p:nvSpPr>
          <p:cNvPr id="10" name="Rectangle 3"/>
          <p:cNvSpPr>
            <a:spLocks noChangeArrowheads="1"/>
          </p:cNvSpPr>
          <p:nvPr/>
        </p:nvSpPr>
        <p:spPr bwMode="auto">
          <a:xfrm>
            <a:off x="0" y="6805874"/>
            <a:ext cx="9906000" cy="69046"/>
          </a:xfrm>
          <a:prstGeom prst="rect">
            <a:avLst/>
          </a:prstGeom>
          <a:solidFill>
            <a:srgbClr val="002060"/>
          </a:solidFill>
          <a:ln>
            <a:solidFill>
              <a:schemeClr val="accent1"/>
            </a:solidFill>
          </a:ln>
        </p:spPr>
        <p:txBody>
          <a:bodyPr wrap="none" lIns="95784" tIns="47892" rIns="95784" bIns="47892"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11" name="Rectangle 3"/>
          <p:cNvSpPr>
            <a:spLocks noChangeArrowheads="1"/>
          </p:cNvSpPr>
          <p:nvPr/>
        </p:nvSpPr>
        <p:spPr bwMode="auto">
          <a:xfrm>
            <a:off x="-41876" y="672332"/>
            <a:ext cx="9906000" cy="85520"/>
          </a:xfrm>
          <a:prstGeom prst="rect">
            <a:avLst/>
          </a:prstGeom>
          <a:solidFill>
            <a:srgbClr val="002060"/>
          </a:solidFill>
          <a:ln>
            <a:solidFill>
              <a:schemeClr val="accent1"/>
            </a:solidFill>
          </a:ln>
        </p:spPr>
        <p:txBody>
          <a:bodyPr wrap="none" lIns="95784" tIns="47892" rIns="95784" bIns="47892"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12" name="テキスト ボックス 11">
            <a:extLst>
              <a:ext uri="{FF2B5EF4-FFF2-40B4-BE49-F238E27FC236}">
                <a16:creationId xmlns:a16="http://schemas.microsoft.com/office/drawing/2014/main" id="{4A130179-DB4E-4EF5-B58A-432DF1A20F7C}"/>
              </a:ext>
            </a:extLst>
          </p:cNvPr>
          <p:cNvSpPr txBox="1"/>
          <p:nvPr/>
        </p:nvSpPr>
        <p:spPr>
          <a:xfrm>
            <a:off x="188463" y="256421"/>
            <a:ext cx="2723823" cy="369332"/>
          </a:xfrm>
          <a:prstGeom prst="rect">
            <a:avLst/>
          </a:prstGeom>
          <a:noFill/>
        </p:spPr>
        <p:txBody>
          <a:bodyPr wrap="none" rtlCol="0">
            <a:spAutoFit/>
          </a:bodyPr>
          <a:lstStyle/>
          <a:p>
            <a:r>
              <a:rPr kumimoji="1" lang="ja-JP" altLang="en-US" b="1" dirty="0"/>
              <a:t>（１）事業の背景・目的</a:t>
            </a:r>
          </a:p>
        </p:txBody>
      </p:sp>
    </p:spTree>
    <p:extLst>
      <p:ext uri="{BB962C8B-B14F-4D97-AF65-F5344CB8AC3E}">
        <p14:creationId xmlns:p14="http://schemas.microsoft.com/office/powerpoint/2010/main" val="1020826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 name="角丸四角形 66"/>
          <p:cNvSpPr/>
          <p:nvPr/>
        </p:nvSpPr>
        <p:spPr>
          <a:xfrm>
            <a:off x="111552" y="863232"/>
            <a:ext cx="9529073" cy="5812843"/>
          </a:xfrm>
          <a:prstGeom prst="roundRect">
            <a:avLst>
              <a:gd name="adj" fmla="val 1264"/>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テキスト ボックス 12">
            <a:extLst>
              <a:ext uri="{FF2B5EF4-FFF2-40B4-BE49-F238E27FC236}">
                <a16:creationId xmlns:a16="http://schemas.microsoft.com/office/drawing/2014/main" id="{4A130179-DB4E-4EF5-B58A-432DF1A20F7C}"/>
              </a:ext>
            </a:extLst>
          </p:cNvPr>
          <p:cNvSpPr txBox="1"/>
          <p:nvPr/>
        </p:nvSpPr>
        <p:spPr>
          <a:xfrm>
            <a:off x="188463" y="256421"/>
            <a:ext cx="2031325" cy="369332"/>
          </a:xfrm>
          <a:prstGeom prst="rect">
            <a:avLst/>
          </a:prstGeom>
          <a:noFill/>
        </p:spPr>
        <p:txBody>
          <a:bodyPr wrap="none" rtlCol="0">
            <a:spAutoFit/>
          </a:bodyPr>
          <a:lstStyle/>
          <a:p>
            <a:r>
              <a:rPr kumimoji="1" lang="ja-JP" altLang="en-US" b="1" dirty="0"/>
              <a:t>（２）事業の概要</a:t>
            </a:r>
          </a:p>
        </p:txBody>
      </p:sp>
      <p:sp>
        <p:nvSpPr>
          <p:cNvPr id="14" name="テキスト ボックス 13">
            <a:extLst>
              <a:ext uri="{FF2B5EF4-FFF2-40B4-BE49-F238E27FC236}">
                <a16:creationId xmlns:a16="http://schemas.microsoft.com/office/drawing/2014/main" id="{6A83448C-CD39-4395-BB69-08A24E1D127C}"/>
              </a:ext>
            </a:extLst>
          </p:cNvPr>
          <p:cNvSpPr txBox="1"/>
          <p:nvPr/>
        </p:nvSpPr>
        <p:spPr>
          <a:xfrm>
            <a:off x="401917" y="920751"/>
            <a:ext cx="2013737" cy="369332"/>
          </a:xfrm>
          <a:prstGeom prst="rect">
            <a:avLst/>
          </a:prstGeom>
          <a:noFill/>
        </p:spPr>
        <p:txBody>
          <a:bodyPr wrap="square" rtlCol="0">
            <a:spAutoFit/>
          </a:bodyPr>
          <a:lstStyle/>
          <a:p>
            <a:r>
              <a:rPr lang="ja-JP" altLang="en-US" b="1" dirty="0"/>
              <a:t>　事業の全体像</a:t>
            </a:r>
            <a:endParaRPr lang="en-US" altLang="ja-JP" b="1" dirty="0"/>
          </a:p>
        </p:txBody>
      </p:sp>
      <p:sp>
        <p:nvSpPr>
          <p:cNvPr id="15" name="正方形/長方形 14">
            <a:extLst>
              <a:ext uri="{FF2B5EF4-FFF2-40B4-BE49-F238E27FC236}">
                <a16:creationId xmlns:a16="http://schemas.microsoft.com/office/drawing/2014/main" id="{C3172B1D-FA95-4AFD-95A9-3C6FF614AB74}"/>
              </a:ext>
            </a:extLst>
          </p:cNvPr>
          <p:cNvSpPr/>
          <p:nvPr/>
        </p:nvSpPr>
        <p:spPr>
          <a:xfrm>
            <a:off x="499675" y="977901"/>
            <a:ext cx="107950" cy="23495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a:extLst>
              <a:ext uri="{FF2B5EF4-FFF2-40B4-BE49-F238E27FC236}">
                <a16:creationId xmlns:a16="http://schemas.microsoft.com/office/drawing/2014/main" id="{725F2384-78AF-4CC8-B7A0-4822A7E94817}"/>
              </a:ext>
            </a:extLst>
          </p:cNvPr>
          <p:cNvSpPr>
            <a:spLocks noGrp="1"/>
          </p:cNvSpPr>
          <p:nvPr>
            <p:ph type="sldNum" sz="quarter" idx="12"/>
          </p:nvPr>
        </p:nvSpPr>
        <p:spPr>
          <a:xfrm>
            <a:off x="7806724" y="6621742"/>
            <a:ext cx="2057400" cy="200026"/>
          </a:xfrm>
        </p:spPr>
        <p:txBody>
          <a:bodyPr/>
          <a:lstStyle/>
          <a:p>
            <a:fld id="{E088B016-A27F-4B39-B470-AAD840DE35DF}" type="slidenum">
              <a:rPr kumimoji="1" lang="ja-JP" altLang="en-US" b="1" smtClean="0">
                <a:solidFill>
                  <a:schemeClr val="bg1"/>
                </a:solidFill>
              </a:rPr>
              <a:t>3</a:t>
            </a:fld>
            <a:endParaRPr kumimoji="1" lang="ja-JP" altLang="en-US" b="1" dirty="0">
              <a:solidFill>
                <a:schemeClr val="bg1"/>
              </a:solidFill>
            </a:endParaRPr>
          </a:p>
        </p:txBody>
      </p:sp>
      <p:pic>
        <p:nvPicPr>
          <p:cNvPr id="4" name="図 3" descr="アイコン&#10;&#10;自動的に生成された説明">
            <a:extLst>
              <a:ext uri="{FF2B5EF4-FFF2-40B4-BE49-F238E27FC236}">
                <a16:creationId xmlns:a16="http://schemas.microsoft.com/office/drawing/2014/main" id="{FA33010D-36B2-4BE0-8147-37C355ECF9AA}"/>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8486089" y="107237"/>
            <a:ext cx="747128" cy="539333"/>
          </a:xfrm>
          <a:prstGeom prst="rect">
            <a:avLst/>
          </a:prstGeom>
        </p:spPr>
      </p:pic>
      <p:sp>
        <p:nvSpPr>
          <p:cNvPr id="122" name="正方形/長方形 121">
            <a:extLst>
              <a:ext uri="{FF2B5EF4-FFF2-40B4-BE49-F238E27FC236}">
                <a16:creationId xmlns:a16="http://schemas.microsoft.com/office/drawing/2014/main" id="{1446A628-A796-401C-9EDB-5EF2739A6D38}"/>
              </a:ext>
            </a:extLst>
          </p:cNvPr>
          <p:cNvSpPr/>
          <p:nvPr/>
        </p:nvSpPr>
        <p:spPr>
          <a:xfrm>
            <a:off x="3544764" y="2038521"/>
            <a:ext cx="5572027" cy="1199248"/>
          </a:xfrm>
          <a:prstGeom prst="rect">
            <a:avLst/>
          </a:prstGeom>
          <a:solidFill>
            <a:schemeClr val="accent5">
              <a:lumMod val="20000"/>
              <a:lumOff val="8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kumimoji="1" lang="ja-JP" altLang="en-US"/>
          </a:p>
        </p:txBody>
      </p:sp>
      <p:sp>
        <p:nvSpPr>
          <p:cNvPr id="117" name="角丸四角形 66">
            <a:extLst>
              <a:ext uri="{FF2B5EF4-FFF2-40B4-BE49-F238E27FC236}">
                <a16:creationId xmlns:a16="http://schemas.microsoft.com/office/drawing/2014/main" id="{44D92C1B-2BA3-4527-9539-D5C1A40F479A}"/>
              </a:ext>
            </a:extLst>
          </p:cNvPr>
          <p:cNvSpPr/>
          <p:nvPr/>
        </p:nvSpPr>
        <p:spPr>
          <a:xfrm>
            <a:off x="642929" y="2153486"/>
            <a:ext cx="2491566" cy="4317941"/>
          </a:xfrm>
          <a:prstGeom prst="roundRect">
            <a:avLst/>
          </a:prstGeom>
          <a:ln w="19050">
            <a:solidFill>
              <a:schemeClr val="tx2"/>
            </a:solidFill>
            <a:prstDash val="solid"/>
          </a:ln>
        </p:spPr>
        <p:style>
          <a:lnRef idx="2">
            <a:schemeClr val="dk1"/>
          </a:lnRef>
          <a:fillRef idx="1">
            <a:schemeClr val="lt1"/>
          </a:fillRef>
          <a:effectRef idx="0">
            <a:schemeClr val="dk1"/>
          </a:effectRef>
          <a:fontRef idx="minor">
            <a:schemeClr val="dk1"/>
          </a:fontRef>
        </p:style>
        <p:txBody>
          <a:bodyPr lIns="0" tIns="0" rIns="0" bIns="0" rtlCol="0" anchor="t" anchorCtr="0"/>
          <a:lstStyle/>
          <a:p>
            <a:endParaRPr kumimoji="1" lang="en-US" altLang="ja-JP" sz="600" dirty="0">
              <a:solidFill>
                <a:schemeClr val="tx1"/>
              </a:solidFill>
              <a:latin typeface="Meiryo UI" panose="020B0604030504040204" pitchFamily="50" charset="-128"/>
              <a:ea typeface="Meiryo UI" panose="020B0604030504040204" pitchFamily="50" charset="-128"/>
            </a:endParaRPr>
          </a:p>
        </p:txBody>
      </p:sp>
      <p:sp>
        <p:nvSpPr>
          <p:cNvPr id="118" name="テキスト ボックス 117">
            <a:extLst>
              <a:ext uri="{FF2B5EF4-FFF2-40B4-BE49-F238E27FC236}">
                <a16:creationId xmlns:a16="http://schemas.microsoft.com/office/drawing/2014/main" id="{3689B084-C0D5-4693-8F2A-7ED2BBFC80C8}"/>
              </a:ext>
            </a:extLst>
          </p:cNvPr>
          <p:cNvSpPr txBox="1"/>
          <p:nvPr/>
        </p:nvSpPr>
        <p:spPr>
          <a:xfrm>
            <a:off x="596405" y="2531775"/>
            <a:ext cx="2492870" cy="3754874"/>
          </a:xfrm>
          <a:prstGeom prst="rect">
            <a:avLst/>
          </a:prstGeom>
          <a:noFill/>
        </p:spPr>
        <p:txBody>
          <a:bodyPr wrap="square" rIns="0" rtlCol="0">
            <a:spAutoFit/>
          </a:bodyPr>
          <a:lstStyle/>
          <a:p>
            <a:pPr marL="84138" indent="-84138"/>
            <a:r>
              <a:rPr kumimoji="1" lang="ja-JP" altLang="en-US" sz="1400" dirty="0">
                <a:latin typeface="Meiryo UI" panose="020B0604030504040204" pitchFamily="50" charset="-128"/>
                <a:ea typeface="Meiryo UI" panose="020B0604030504040204" pitchFamily="50" charset="-128"/>
              </a:rPr>
              <a:t>〇老人クラブ活動に詳しい有識者等で構成する老人クラブ活動支援委員会を設置しアンケート調査や老人クラブの支援内容を検討</a:t>
            </a:r>
            <a:endParaRPr kumimoji="1" lang="en-US" altLang="ja-JP" sz="1400" dirty="0">
              <a:latin typeface="Meiryo UI" panose="020B0604030504040204" pitchFamily="50" charset="-128"/>
              <a:ea typeface="Meiryo UI" panose="020B0604030504040204" pitchFamily="50" charset="-128"/>
            </a:endParaRPr>
          </a:p>
          <a:p>
            <a:pPr marL="84138" indent="-84138"/>
            <a:endParaRPr kumimoji="1" lang="en-US" altLang="ja-JP" sz="1400" dirty="0">
              <a:latin typeface="Meiryo UI" panose="020B0604030504040204" pitchFamily="50" charset="-128"/>
              <a:ea typeface="Meiryo UI" panose="020B0604030504040204" pitchFamily="50" charset="-128"/>
            </a:endParaRPr>
          </a:p>
          <a:p>
            <a:pPr marL="84138" indent="-84138"/>
            <a:r>
              <a:rPr kumimoji="1" lang="ja-JP" altLang="en-US" sz="1400" dirty="0">
                <a:latin typeface="Meiryo UI" panose="020B0604030504040204" pitchFamily="50" charset="-128"/>
                <a:ea typeface="Meiryo UI" panose="020B0604030504040204" pitchFamily="50" charset="-128"/>
              </a:rPr>
              <a:t>〇老人クラブが抱える課題を把握するため、市町村老連及び老人クラブを対象にアンケート調査を実施</a:t>
            </a:r>
          </a:p>
          <a:p>
            <a:pPr marL="84138" indent="-84138"/>
            <a:endParaRPr kumimoji="1" lang="en-US" altLang="ja-JP" sz="1400" dirty="0">
              <a:latin typeface="Meiryo UI" panose="020B0604030504040204" pitchFamily="50" charset="-128"/>
              <a:ea typeface="Meiryo UI" panose="020B0604030504040204" pitchFamily="50" charset="-128"/>
            </a:endParaRPr>
          </a:p>
          <a:p>
            <a:pPr marL="84138" lvl="0" indent="-84138"/>
            <a:r>
              <a:rPr kumimoji="1" lang="ja-JP" altLang="en-US" sz="1400" dirty="0">
                <a:latin typeface="Meiryo UI" panose="020B0604030504040204" pitchFamily="50" charset="-128"/>
                <a:ea typeface="Meiryo UI" panose="020B0604030504040204" pitchFamily="50" charset="-128"/>
              </a:rPr>
              <a:t>〇市町村老連、市町村担当課を対象に事業説明及び好事例の紹介</a:t>
            </a:r>
            <a:endParaRPr kumimoji="1" lang="en-US" altLang="ja-JP" sz="1400" dirty="0">
              <a:latin typeface="Meiryo UI" panose="020B0604030504040204" pitchFamily="50" charset="-128"/>
              <a:ea typeface="Meiryo UI" panose="020B0604030504040204" pitchFamily="50" charset="-128"/>
            </a:endParaRPr>
          </a:p>
          <a:p>
            <a:pPr marL="84138" lvl="0" indent="-84138"/>
            <a:endParaRPr kumimoji="1" lang="en-US" altLang="ja-JP" sz="1400" dirty="0">
              <a:latin typeface="Meiryo UI" panose="020B0604030504040204" pitchFamily="50" charset="-128"/>
              <a:ea typeface="Meiryo UI" panose="020B0604030504040204" pitchFamily="50" charset="-128"/>
            </a:endParaRPr>
          </a:p>
          <a:p>
            <a:pPr marL="84138" indent="-84138"/>
            <a:r>
              <a:rPr kumimoji="1" lang="ja-JP" altLang="en-US" sz="1400" dirty="0">
                <a:latin typeface="Meiryo UI" panose="020B0604030504040204" pitchFamily="50" charset="-128"/>
                <a:ea typeface="Meiryo UI" panose="020B0604030504040204" pitchFamily="50" charset="-128"/>
              </a:rPr>
              <a:t>〇アンケート調査結果をもとに各市町村老連で相談会を開催</a:t>
            </a:r>
            <a:endParaRPr kumimoji="1" lang="en-US" altLang="ja-JP" sz="900" dirty="0">
              <a:latin typeface="Meiryo UI" panose="020B0604030504040204" pitchFamily="50" charset="-128"/>
              <a:ea typeface="Meiryo UI" panose="020B0604030504040204" pitchFamily="50" charset="-128"/>
            </a:endParaRPr>
          </a:p>
        </p:txBody>
      </p:sp>
      <p:sp>
        <p:nvSpPr>
          <p:cNvPr id="123" name="Rectangle 5">
            <a:extLst>
              <a:ext uri="{FF2B5EF4-FFF2-40B4-BE49-F238E27FC236}">
                <a16:creationId xmlns:a16="http://schemas.microsoft.com/office/drawing/2014/main" id="{CD35DAC4-1E34-4D96-87A5-AD79EAB8E000}"/>
              </a:ext>
            </a:extLst>
          </p:cNvPr>
          <p:cNvSpPr>
            <a:spLocks noChangeArrowheads="1"/>
          </p:cNvSpPr>
          <p:nvPr/>
        </p:nvSpPr>
        <p:spPr bwMode="auto">
          <a:xfrm>
            <a:off x="642929" y="2051040"/>
            <a:ext cx="2491566" cy="480735"/>
          </a:xfrm>
          <a:prstGeom prst="rect">
            <a:avLst/>
          </a:prstGeom>
          <a:solidFill>
            <a:schemeClr val="tx2"/>
          </a:solidFill>
          <a:ln w="19050">
            <a:solidFill>
              <a:schemeClr val="tx2"/>
            </a:solidFill>
          </a:ln>
          <a:effectLst/>
        </p:spPr>
        <p:txBody>
          <a:bodyPr rtlCol="0" anchor="ctr"/>
          <a:lstStyle/>
          <a:p>
            <a:pPr algn="ctr" defTabSz="914103">
              <a:defRPr/>
            </a:pPr>
            <a:r>
              <a:rPr kumimoji="1" lang="ja-JP" altLang="en-US" sz="1400" b="1" dirty="0">
                <a:solidFill>
                  <a:schemeClr val="bg1"/>
                </a:solidFill>
                <a:latin typeface="Meiryo UI" panose="020B0604030504040204" pitchFamily="50" charset="-128"/>
                <a:ea typeface="Meiryo UI" panose="020B0604030504040204" pitchFamily="50" charset="-128"/>
              </a:rPr>
              <a:t>老人クラブ活動</a:t>
            </a:r>
            <a:endParaRPr kumimoji="1" lang="en-US" altLang="ja-JP" sz="1400" b="1" dirty="0">
              <a:solidFill>
                <a:schemeClr val="bg1"/>
              </a:solidFill>
              <a:latin typeface="Meiryo UI" panose="020B0604030504040204" pitchFamily="50" charset="-128"/>
              <a:ea typeface="Meiryo UI" panose="020B0604030504040204" pitchFamily="50" charset="-128"/>
            </a:endParaRPr>
          </a:p>
          <a:p>
            <a:pPr algn="ctr" defTabSz="914103">
              <a:defRPr/>
            </a:pPr>
            <a:r>
              <a:rPr kumimoji="1" lang="ja-JP" altLang="en-US" sz="1400" b="1" dirty="0">
                <a:solidFill>
                  <a:schemeClr val="bg1"/>
                </a:solidFill>
                <a:latin typeface="Meiryo UI" panose="020B0604030504040204" pitchFamily="50" charset="-128"/>
                <a:ea typeface="Meiryo UI" panose="020B0604030504040204" pitchFamily="50" charset="-128"/>
              </a:rPr>
              <a:t>サポート事業</a:t>
            </a:r>
            <a:endParaRPr kumimoji="1" lang="en-US" altLang="ja-JP" sz="1400" b="1" spc="-125" dirty="0">
              <a:ln w="3175">
                <a:noFill/>
              </a:ln>
              <a:solidFill>
                <a:schemeClr val="bg1"/>
              </a:solidFill>
              <a:latin typeface="Meiryo UI" panose="020B0604030504040204" pitchFamily="50" charset="-128"/>
              <a:ea typeface="Meiryo UI" panose="020B0604030504040204" pitchFamily="50" charset="-128"/>
            </a:endParaRPr>
          </a:p>
        </p:txBody>
      </p:sp>
      <p:sp>
        <p:nvSpPr>
          <p:cNvPr id="32" name="Rectangle 5">
            <a:extLst>
              <a:ext uri="{FF2B5EF4-FFF2-40B4-BE49-F238E27FC236}">
                <a16:creationId xmlns:a16="http://schemas.microsoft.com/office/drawing/2014/main" id="{CD35DAC4-1E34-4D96-87A5-AD79EAB8E000}"/>
              </a:ext>
            </a:extLst>
          </p:cNvPr>
          <p:cNvSpPr>
            <a:spLocks noChangeArrowheads="1"/>
          </p:cNvSpPr>
          <p:nvPr/>
        </p:nvSpPr>
        <p:spPr bwMode="auto">
          <a:xfrm>
            <a:off x="5394299" y="2038375"/>
            <a:ext cx="1872953" cy="360743"/>
          </a:xfrm>
          <a:prstGeom prst="rect">
            <a:avLst/>
          </a:prstGeom>
          <a:solidFill>
            <a:schemeClr val="tx2"/>
          </a:solidFill>
          <a:ln w="19050">
            <a:solidFill>
              <a:schemeClr val="tx2"/>
            </a:solidFill>
          </a:ln>
          <a:effectLst/>
        </p:spPr>
        <p:txBody>
          <a:bodyPr rtlCol="0" anchor="ctr"/>
          <a:lstStyle/>
          <a:p>
            <a:pPr algn="ctr" defTabSz="914103">
              <a:defRPr/>
            </a:pPr>
            <a:r>
              <a:rPr kumimoji="1" lang="ja-JP" altLang="en-US" sz="1400" b="1" dirty="0">
                <a:solidFill>
                  <a:schemeClr val="bg1"/>
                </a:solidFill>
                <a:latin typeface="Meiryo UI" panose="020B0604030504040204" pitchFamily="50" charset="-128"/>
                <a:ea typeface="Meiryo UI" panose="020B0604030504040204" pitchFamily="50" charset="-128"/>
              </a:rPr>
              <a:t>老人クラブ</a:t>
            </a:r>
            <a:endParaRPr kumimoji="1" lang="en-US" altLang="ja-JP" sz="1400" b="1" spc="-125" dirty="0">
              <a:ln w="3175">
                <a:noFill/>
              </a:ln>
              <a:solidFill>
                <a:schemeClr val="bg1"/>
              </a:solidFill>
              <a:latin typeface="Meiryo UI" panose="020B0604030504040204" pitchFamily="50" charset="-128"/>
              <a:ea typeface="Meiryo UI" panose="020B0604030504040204" pitchFamily="50" charset="-128"/>
            </a:endParaRPr>
          </a:p>
        </p:txBody>
      </p:sp>
      <p:sp>
        <p:nvSpPr>
          <p:cNvPr id="158" name="フローチャート: 組合せ 157">
            <a:extLst>
              <a:ext uri="{FF2B5EF4-FFF2-40B4-BE49-F238E27FC236}">
                <a16:creationId xmlns:a16="http://schemas.microsoft.com/office/drawing/2014/main" id="{22F3B321-CFB0-4471-BF1E-48F2D5BAC987}"/>
              </a:ext>
            </a:extLst>
          </p:cNvPr>
          <p:cNvSpPr/>
          <p:nvPr/>
        </p:nvSpPr>
        <p:spPr>
          <a:xfrm>
            <a:off x="5330331" y="3300523"/>
            <a:ext cx="2000888" cy="264199"/>
          </a:xfrm>
          <a:prstGeom prst="flowChartMerg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8" name="テキスト ボックス 167">
            <a:extLst>
              <a:ext uri="{FF2B5EF4-FFF2-40B4-BE49-F238E27FC236}">
                <a16:creationId xmlns:a16="http://schemas.microsoft.com/office/drawing/2014/main" id="{F3336FE2-5A84-4332-9073-988880C6FC65}"/>
              </a:ext>
            </a:extLst>
          </p:cNvPr>
          <p:cNvSpPr txBox="1"/>
          <p:nvPr/>
        </p:nvSpPr>
        <p:spPr>
          <a:xfrm>
            <a:off x="447688" y="1413139"/>
            <a:ext cx="9217861" cy="523220"/>
          </a:xfrm>
          <a:prstGeom prst="rect">
            <a:avLst/>
          </a:prstGeom>
          <a:noFill/>
        </p:spPr>
        <p:txBody>
          <a:bodyPr wrap="square" rtlCol="0">
            <a:spAutoFit/>
          </a:bodyPr>
          <a:lstStyle/>
          <a:p>
            <a:r>
              <a:rPr lang="ja-JP" altLang="en-US" sz="1400" dirty="0">
                <a:latin typeface="Meiryo UI" panose="020B0604030504040204" pitchFamily="50" charset="-128"/>
                <a:ea typeface="Meiryo UI" panose="020B0604030504040204" pitchFamily="50" charset="-128"/>
              </a:rPr>
              <a:t>　老人クラブが抱える課題を把握するため、市町村老連及び老人クラブに対してアンケート調査を実施する。</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調査結果を踏まえて、各市町村老連で相談会を開催する。（</a:t>
            </a:r>
            <a:r>
              <a:rPr lang="en-US" altLang="ja-JP" sz="1400" dirty="0">
                <a:latin typeface="Meiryo UI" panose="020B0604030504040204" pitchFamily="50" charset="-128"/>
                <a:ea typeface="Meiryo UI" panose="020B0604030504040204" pitchFamily="50" charset="-128"/>
              </a:rPr>
              <a:t>R4</a:t>
            </a:r>
            <a:r>
              <a:rPr lang="ja-JP" altLang="en-US" sz="1400" dirty="0">
                <a:latin typeface="Meiryo UI" panose="020B0604030504040204" pitchFamily="50" charset="-128"/>
                <a:ea typeface="Meiryo UI" panose="020B0604030504040204" pitchFamily="50" charset="-128"/>
              </a:rPr>
              <a:t>年度</a:t>
            </a:r>
            <a:r>
              <a:rPr lang="en-US" altLang="ja-JP" sz="1400" dirty="0">
                <a:latin typeface="Meiryo UI" panose="020B0604030504040204" pitchFamily="50" charset="-128"/>
                <a:ea typeface="Meiryo UI" panose="020B0604030504040204" pitchFamily="50" charset="-128"/>
              </a:rPr>
              <a:t>12</a:t>
            </a:r>
            <a:r>
              <a:rPr lang="ja-JP" altLang="en-US" sz="1400" dirty="0">
                <a:latin typeface="Meiryo UI" panose="020B0604030504040204" pitchFamily="50" charset="-128"/>
                <a:ea typeface="Meiryo UI" panose="020B0604030504040204" pitchFamily="50" charset="-128"/>
              </a:rPr>
              <a:t>市町村、</a:t>
            </a:r>
            <a:r>
              <a:rPr lang="en-US" altLang="ja-JP" sz="1400" dirty="0">
                <a:latin typeface="Meiryo UI" panose="020B0604030504040204" pitchFamily="50" charset="-128"/>
                <a:ea typeface="Meiryo UI" panose="020B0604030504040204" pitchFamily="50" charset="-128"/>
              </a:rPr>
              <a:t>3</a:t>
            </a:r>
            <a:r>
              <a:rPr lang="ja-JP" altLang="en-US" sz="1400" dirty="0">
                <a:latin typeface="Meiryo UI" panose="020B0604030504040204" pitchFamily="50" charset="-128"/>
                <a:ea typeface="Meiryo UI" panose="020B0604030504040204" pitchFamily="50" charset="-128"/>
              </a:rPr>
              <a:t>年間で全市町村開催を目指す）</a:t>
            </a:r>
            <a:endParaRPr lang="en-US" altLang="ja-JP" sz="1400" dirty="0">
              <a:latin typeface="Meiryo UI" panose="020B0604030504040204" pitchFamily="50" charset="-128"/>
              <a:ea typeface="Meiryo UI" panose="020B0604030504040204" pitchFamily="50" charset="-128"/>
            </a:endParaRPr>
          </a:p>
        </p:txBody>
      </p:sp>
      <p:sp>
        <p:nvSpPr>
          <p:cNvPr id="61" name="テキスト ボックス 60">
            <a:extLst>
              <a:ext uri="{FF2B5EF4-FFF2-40B4-BE49-F238E27FC236}">
                <a16:creationId xmlns:a16="http://schemas.microsoft.com/office/drawing/2014/main" id="{F3336FE2-5A84-4332-9073-988880C6FC65}"/>
              </a:ext>
            </a:extLst>
          </p:cNvPr>
          <p:cNvSpPr txBox="1"/>
          <p:nvPr/>
        </p:nvSpPr>
        <p:spPr>
          <a:xfrm>
            <a:off x="5688621" y="854898"/>
            <a:ext cx="3800313" cy="307777"/>
          </a:xfrm>
          <a:prstGeom prst="rect">
            <a:avLst/>
          </a:prstGeom>
          <a:solidFill>
            <a:schemeClr val="accent1">
              <a:lumMod val="20000"/>
              <a:lumOff val="80000"/>
            </a:schemeClr>
          </a:solidFill>
          <a:ln>
            <a:solidFill>
              <a:schemeClr val="tx2"/>
            </a:solidFill>
          </a:ln>
        </p:spPr>
        <p:txBody>
          <a:bodyPr wrap="square" rtlCol="0">
            <a:spAutoFit/>
          </a:bodyPr>
          <a:lstStyle/>
          <a:p>
            <a:r>
              <a:rPr lang="ja-JP" altLang="en-US" sz="1400" b="1" dirty="0">
                <a:latin typeface="Meiryo UI" panose="020B0604030504040204" pitchFamily="50" charset="-128"/>
                <a:ea typeface="Meiryo UI" panose="020B0604030504040204" pitchFamily="50" charset="-128"/>
              </a:rPr>
              <a:t>　</a:t>
            </a:r>
            <a:r>
              <a:rPr lang="en-US" altLang="ja-JP" sz="1400" b="1" dirty="0">
                <a:latin typeface="Meiryo UI" panose="020B0604030504040204" pitchFamily="50" charset="-128"/>
                <a:ea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rPr>
              <a:t>事業予定年度：令和４年度～令和６年度</a:t>
            </a:r>
            <a:endParaRPr lang="en-US" altLang="ja-JP" sz="1400" b="1" dirty="0">
              <a:latin typeface="Meiryo UI" panose="020B0604030504040204" pitchFamily="50" charset="-128"/>
              <a:ea typeface="Meiryo UI" panose="020B0604030504040204" pitchFamily="50" charset="-128"/>
            </a:endParaRPr>
          </a:p>
        </p:txBody>
      </p:sp>
      <p:sp>
        <p:nvSpPr>
          <p:cNvPr id="62" name="Rectangle 3"/>
          <p:cNvSpPr>
            <a:spLocks noChangeArrowheads="1"/>
          </p:cNvSpPr>
          <p:nvPr/>
        </p:nvSpPr>
        <p:spPr bwMode="auto">
          <a:xfrm>
            <a:off x="0" y="6805874"/>
            <a:ext cx="9906000" cy="69046"/>
          </a:xfrm>
          <a:prstGeom prst="rect">
            <a:avLst/>
          </a:prstGeom>
          <a:solidFill>
            <a:srgbClr val="002060"/>
          </a:solidFill>
          <a:ln>
            <a:solidFill>
              <a:schemeClr val="accent1"/>
            </a:solidFill>
          </a:ln>
        </p:spPr>
        <p:txBody>
          <a:bodyPr wrap="none" lIns="95784" tIns="47892" rIns="95784" bIns="47892"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63" name="Rectangle 3"/>
          <p:cNvSpPr>
            <a:spLocks noChangeArrowheads="1"/>
          </p:cNvSpPr>
          <p:nvPr/>
        </p:nvSpPr>
        <p:spPr bwMode="auto">
          <a:xfrm>
            <a:off x="0" y="651063"/>
            <a:ext cx="9906000" cy="85520"/>
          </a:xfrm>
          <a:prstGeom prst="rect">
            <a:avLst/>
          </a:prstGeom>
          <a:solidFill>
            <a:srgbClr val="002060"/>
          </a:solidFill>
          <a:ln>
            <a:solidFill>
              <a:schemeClr val="accent1"/>
            </a:solidFill>
          </a:ln>
        </p:spPr>
        <p:txBody>
          <a:bodyPr wrap="none" lIns="95784" tIns="47892" rIns="95784" bIns="47892"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65" name="テキスト ボックス 64">
            <a:extLst>
              <a:ext uri="{FF2B5EF4-FFF2-40B4-BE49-F238E27FC236}">
                <a16:creationId xmlns:a16="http://schemas.microsoft.com/office/drawing/2014/main" id="{F3336FE2-5A84-4332-9073-988880C6FC65}"/>
              </a:ext>
            </a:extLst>
          </p:cNvPr>
          <p:cNvSpPr txBox="1"/>
          <p:nvPr/>
        </p:nvSpPr>
        <p:spPr>
          <a:xfrm>
            <a:off x="2733251" y="973518"/>
            <a:ext cx="2831640" cy="276999"/>
          </a:xfrm>
          <a:prstGeom prst="rect">
            <a:avLst/>
          </a:prstGeom>
          <a:noFill/>
        </p:spPr>
        <p:txBody>
          <a:bodyPr wrap="square" rtlCol="0">
            <a:spAutoFit/>
          </a:bodyPr>
          <a:lstStyle/>
          <a:p>
            <a:r>
              <a:rPr lang="ja-JP" altLang="en-US" sz="1200" dirty="0">
                <a:latin typeface="Meiryo UI" panose="020B0604030504040204" pitchFamily="50" charset="-128"/>
                <a:ea typeface="Meiryo UI" panose="020B0604030504040204" pitchFamily="50" charset="-128"/>
              </a:rPr>
              <a:t>＜事業対象：政令市を除く</a:t>
            </a:r>
            <a:r>
              <a:rPr lang="en-US" altLang="ja-JP" sz="1200" dirty="0">
                <a:latin typeface="Meiryo UI" panose="020B0604030504040204" pitchFamily="50" charset="-128"/>
                <a:ea typeface="Meiryo UI" panose="020B0604030504040204" pitchFamily="50" charset="-128"/>
              </a:rPr>
              <a:t>41</a:t>
            </a:r>
            <a:r>
              <a:rPr lang="ja-JP" altLang="en-US" sz="1200" dirty="0">
                <a:latin typeface="Meiryo UI" panose="020B0604030504040204" pitchFamily="50" charset="-128"/>
                <a:ea typeface="Meiryo UI" panose="020B0604030504040204" pitchFamily="50" charset="-128"/>
              </a:rPr>
              <a:t>市町村＞</a:t>
            </a:r>
            <a:endParaRPr lang="en-US" altLang="ja-JP" sz="1200" dirty="0">
              <a:latin typeface="Meiryo UI" panose="020B0604030504040204" pitchFamily="50" charset="-128"/>
              <a:ea typeface="Meiryo UI" panose="020B0604030504040204" pitchFamily="50" charset="-128"/>
            </a:endParaRPr>
          </a:p>
        </p:txBody>
      </p:sp>
      <p:sp>
        <p:nvSpPr>
          <p:cNvPr id="3" name="正方形/長方形 2"/>
          <p:cNvSpPr/>
          <p:nvPr/>
        </p:nvSpPr>
        <p:spPr>
          <a:xfrm>
            <a:off x="5295331" y="3573608"/>
            <a:ext cx="9144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a:extLst>
              <a:ext uri="{FF2B5EF4-FFF2-40B4-BE49-F238E27FC236}">
                <a16:creationId xmlns:a16="http://schemas.microsoft.com/office/drawing/2014/main" id="{F3336FE2-5A84-4332-9073-988880C6FC65}"/>
              </a:ext>
            </a:extLst>
          </p:cNvPr>
          <p:cNvSpPr txBox="1"/>
          <p:nvPr/>
        </p:nvSpPr>
        <p:spPr>
          <a:xfrm>
            <a:off x="5134279" y="2544114"/>
            <a:ext cx="3874944" cy="523220"/>
          </a:xfrm>
          <a:prstGeom prst="rect">
            <a:avLst/>
          </a:prstGeom>
          <a:noFill/>
        </p:spPr>
        <p:txBody>
          <a:bodyPr wrap="square" rtlCol="0">
            <a:spAutoFit/>
          </a:bodyPr>
          <a:lstStyle/>
          <a:p>
            <a:r>
              <a:rPr lang="ja-JP" altLang="en-US" sz="1400" dirty="0">
                <a:latin typeface="Meiryo UI" panose="020B0604030504040204" pitchFamily="50" charset="-128"/>
                <a:ea typeface="Meiryo UI" panose="020B0604030504040204" pitchFamily="50" charset="-128"/>
              </a:rPr>
              <a:t>老人クラブ活動を実施していく上での事務作業が</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煩雑なため会長のなり手がなく、活動の継続が難しい</a:t>
            </a:r>
            <a:endParaRPr lang="en-US" altLang="ja-JP" sz="1400" dirty="0">
              <a:latin typeface="Meiryo UI" panose="020B0604030504040204" pitchFamily="50" charset="-128"/>
              <a:ea typeface="Meiryo UI" panose="020B0604030504040204" pitchFamily="50" charset="-128"/>
            </a:endParaRPr>
          </a:p>
        </p:txBody>
      </p:sp>
      <p:pic>
        <p:nvPicPr>
          <p:cNvPr id="9" name="図 8"/>
          <p:cNvPicPr>
            <a:picLocks noChangeAspect="1"/>
          </p:cNvPicPr>
          <p:nvPr/>
        </p:nvPicPr>
        <p:blipFill>
          <a:blip r:embed="rId4"/>
          <a:stretch>
            <a:fillRect/>
          </a:stretch>
        </p:blipFill>
        <p:spPr>
          <a:xfrm>
            <a:off x="3863774" y="2064566"/>
            <a:ext cx="1006691" cy="1156757"/>
          </a:xfrm>
          <a:prstGeom prst="rect">
            <a:avLst/>
          </a:prstGeom>
        </p:spPr>
      </p:pic>
      <p:sp>
        <p:nvSpPr>
          <p:cNvPr id="37" name="正方形/長方形 36">
            <a:extLst>
              <a:ext uri="{FF2B5EF4-FFF2-40B4-BE49-F238E27FC236}">
                <a16:creationId xmlns:a16="http://schemas.microsoft.com/office/drawing/2014/main" id="{1446A628-A796-401C-9EDB-5EF2739A6D38}"/>
              </a:ext>
            </a:extLst>
          </p:cNvPr>
          <p:cNvSpPr/>
          <p:nvPr/>
        </p:nvSpPr>
        <p:spPr>
          <a:xfrm>
            <a:off x="3544764" y="3629622"/>
            <a:ext cx="5572027" cy="1237302"/>
          </a:xfrm>
          <a:prstGeom prst="rect">
            <a:avLst/>
          </a:prstGeom>
          <a:solidFill>
            <a:schemeClr val="accent5">
              <a:lumMod val="20000"/>
              <a:lumOff val="8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kumimoji="1" lang="ja-JP" altLang="en-US"/>
          </a:p>
        </p:txBody>
      </p:sp>
      <p:sp>
        <p:nvSpPr>
          <p:cNvPr id="39" name="テキスト ボックス 38">
            <a:extLst>
              <a:ext uri="{FF2B5EF4-FFF2-40B4-BE49-F238E27FC236}">
                <a16:creationId xmlns:a16="http://schemas.microsoft.com/office/drawing/2014/main" id="{F3336FE2-5A84-4332-9073-988880C6FC65}"/>
              </a:ext>
            </a:extLst>
          </p:cNvPr>
          <p:cNvSpPr txBox="1"/>
          <p:nvPr/>
        </p:nvSpPr>
        <p:spPr>
          <a:xfrm>
            <a:off x="3790526" y="3887712"/>
            <a:ext cx="3851789" cy="738664"/>
          </a:xfrm>
          <a:prstGeom prst="rect">
            <a:avLst/>
          </a:prstGeom>
          <a:noFill/>
        </p:spPr>
        <p:txBody>
          <a:bodyPr wrap="square" rtlCol="0">
            <a:spAutoFit/>
          </a:bodyPr>
          <a:lstStyle/>
          <a:p>
            <a:r>
              <a:rPr lang="ja-JP" altLang="en-US" sz="1400" dirty="0">
                <a:latin typeface="Meiryo UI" panose="020B0604030504040204" pitchFamily="50" charset="-128"/>
                <a:ea typeface="Meiryo UI" panose="020B0604030504040204" pitchFamily="50" charset="-128"/>
              </a:rPr>
              <a:t>老人クラブ活動サポート事業でアンケート調査を実施結果を踏まえて、市町村老連での相談会で困りごとについて助言・支援</a:t>
            </a:r>
            <a:endParaRPr lang="en-US" altLang="ja-JP" sz="1400" dirty="0">
              <a:latin typeface="Meiryo UI" panose="020B0604030504040204" pitchFamily="50" charset="-128"/>
              <a:ea typeface="Meiryo UI" panose="020B0604030504040204" pitchFamily="50" charset="-128"/>
            </a:endParaRPr>
          </a:p>
        </p:txBody>
      </p:sp>
      <p:sp>
        <p:nvSpPr>
          <p:cNvPr id="42" name="フローチャート: 組合せ 41">
            <a:extLst>
              <a:ext uri="{FF2B5EF4-FFF2-40B4-BE49-F238E27FC236}">
                <a16:creationId xmlns:a16="http://schemas.microsoft.com/office/drawing/2014/main" id="{22F3B321-CFB0-4471-BF1E-48F2D5BAC987}"/>
              </a:ext>
            </a:extLst>
          </p:cNvPr>
          <p:cNvSpPr/>
          <p:nvPr/>
        </p:nvSpPr>
        <p:spPr>
          <a:xfrm>
            <a:off x="5364506" y="4929678"/>
            <a:ext cx="2000888" cy="264199"/>
          </a:xfrm>
          <a:prstGeom prst="flowChartMerg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正方形/長方形 42">
            <a:extLst>
              <a:ext uri="{FF2B5EF4-FFF2-40B4-BE49-F238E27FC236}">
                <a16:creationId xmlns:a16="http://schemas.microsoft.com/office/drawing/2014/main" id="{1446A628-A796-401C-9EDB-5EF2739A6D38}"/>
              </a:ext>
            </a:extLst>
          </p:cNvPr>
          <p:cNvSpPr/>
          <p:nvPr/>
        </p:nvSpPr>
        <p:spPr>
          <a:xfrm>
            <a:off x="3544764" y="5258777"/>
            <a:ext cx="5572027" cy="1212650"/>
          </a:xfrm>
          <a:prstGeom prst="rect">
            <a:avLst/>
          </a:prstGeom>
          <a:solidFill>
            <a:schemeClr val="accent5">
              <a:lumMod val="20000"/>
              <a:lumOff val="8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kumimoji="1" lang="ja-JP" altLang="en-US"/>
          </a:p>
        </p:txBody>
      </p:sp>
      <p:sp>
        <p:nvSpPr>
          <p:cNvPr id="46" name="Rectangle 5">
            <a:extLst>
              <a:ext uri="{FF2B5EF4-FFF2-40B4-BE49-F238E27FC236}">
                <a16:creationId xmlns:a16="http://schemas.microsoft.com/office/drawing/2014/main" id="{CD35DAC4-1E34-4D96-87A5-AD79EAB8E000}"/>
              </a:ext>
            </a:extLst>
          </p:cNvPr>
          <p:cNvSpPr>
            <a:spLocks noChangeArrowheads="1"/>
          </p:cNvSpPr>
          <p:nvPr/>
        </p:nvSpPr>
        <p:spPr bwMode="auto">
          <a:xfrm>
            <a:off x="5428474" y="5250584"/>
            <a:ext cx="1872953" cy="360743"/>
          </a:xfrm>
          <a:prstGeom prst="rect">
            <a:avLst/>
          </a:prstGeom>
          <a:solidFill>
            <a:schemeClr val="tx2"/>
          </a:solidFill>
          <a:ln w="19050">
            <a:solidFill>
              <a:schemeClr val="tx2"/>
            </a:solidFill>
          </a:ln>
          <a:effectLst/>
        </p:spPr>
        <p:txBody>
          <a:bodyPr rtlCol="0" anchor="ctr"/>
          <a:lstStyle/>
          <a:p>
            <a:pPr algn="ctr" defTabSz="914103">
              <a:defRPr/>
            </a:pPr>
            <a:r>
              <a:rPr kumimoji="1" lang="ja-JP" altLang="en-US" sz="1400" b="1" dirty="0">
                <a:solidFill>
                  <a:schemeClr val="bg1"/>
                </a:solidFill>
                <a:latin typeface="Meiryo UI" panose="020B0604030504040204" pitchFamily="50" charset="-128"/>
                <a:ea typeface="Meiryo UI" panose="020B0604030504040204" pitchFamily="50" charset="-128"/>
              </a:rPr>
              <a:t>老人クラブ</a:t>
            </a:r>
            <a:endParaRPr kumimoji="1" lang="en-US" altLang="ja-JP" sz="1400" b="1" spc="-125" dirty="0">
              <a:ln w="3175">
                <a:noFill/>
              </a:ln>
              <a:solidFill>
                <a:schemeClr val="bg1"/>
              </a:solidFill>
              <a:latin typeface="Meiryo UI" panose="020B0604030504040204" pitchFamily="50" charset="-128"/>
              <a:ea typeface="Meiryo UI" panose="020B0604030504040204" pitchFamily="50" charset="-128"/>
            </a:endParaRPr>
          </a:p>
        </p:txBody>
      </p:sp>
      <p:sp>
        <p:nvSpPr>
          <p:cNvPr id="28" name="テキスト ボックス 27">
            <a:extLst>
              <a:ext uri="{FF2B5EF4-FFF2-40B4-BE49-F238E27FC236}">
                <a16:creationId xmlns:a16="http://schemas.microsoft.com/office/drawing/2014/main" id="{F3336FE2-5A84-4332-9073-988880C6FC65}"/>
              </a:ext>
            </a:extLst>
          </p:cNvPr>
          <p:cNvSpPr txBox="1"/>
          <p:nvPr/>
        </p:nvSpPr>
        <p:spPr>
          <a:xfrm>
            <a:off x="6455391" y="5823991"/>
            <a:ext cx="2503934" cy="523220"/>
          </a:xfrm>
          <a:prstGeom prst="rect">
            <a:avLst/>
          </a:prstGeom>
          <a:noFill/>
        </p:spPr>
        <p:txBody>
          <a:bodyPr wrap="square" rtlCol="0">
            <a:spAutoFit/>
          </a:bodyPr>
          <a:lstStyle/>
          <a:p>
            <a:r>
              <a:rPr lang="ja-JP" altLang="en-US" sz="1400" dirty="0">
                <a:latin typeface="Meiryo UI" panose="020B0604030504040204" pitchFamily="50" charset="-128"/>
                <a:ea typeface="Meiryo UI" panose="020B0604030504040204" pitchFamily="50" charset="-128"/>
              </a:rPr>
              <a:t>老人クラブが維持・活性化され</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地域住民のつながりが強まる</a:t>
            </a:r>
            <a:endParaRPr lang="en-US" altLang="ja-JP" sz="1400" dirty="0">
              <a:latin typeface="Meiryo UI" panose="020B0604030504040204" pitchFamily="50" charset="-128"/>
              <a:ea typeface="Meiryo UI" panose="020B0604030504040204" pitchFamily="50" charset="-128"/>
            </a:endParaRPr>
          </a:p>
        </p:txBody>
      </p:sp>
      <p:pic>
        <p:nvPicPr>
          <p:cNvPr id="5" name="図 4"/>
          <p:cNvPicPr>
            <a:picLocks noChangeAspect="1"/>
          </p:cNvPicPr>
          <p:nvPr/>
        </p:nvPicPr>
        <p:blipFill>
          <a:blip r:embed="rId5"/>
          <a:stretch>
            <a:fillRect/>
          </a:stretch>
        </p:blipFill>
        <p:spPr>
          <a:xfrm>
            <a:off x="7766723" y="3629622"/>
            <a:ext cx="1225660" cy="1170574"/>
          </a:xfrm>
          <a:prstGeom prst="rect">
            <a:avLst/>
          </a:prstGeom>
        </p:spPr>
      </p:pic>
      <p:pic>
        <p:nvPicPr>
          <p:cNvPr id="6" name="図 5"/>
          <p:cNvPicPr>
            <a:picLocks noChangeAspect="1"/>
          </p:cNvPicPr>
          <p:nvPr/>
        </p:nvPicPr>
        <p:blipFill>
          <a:blip r:embed="rId6"/>
          <a:stretch>
            <a:fillRect/>
          </a:stretch>
        </p:blipFill>
        <p:spPr>
          <a:xfrm>
            <a:off x="4750008" y="5613870"/>
            <a:ext cx="1614943" cy="883546"/>
          </a:xfrm>
          <a:prstGeom prst="rect">
            <a:avLst/>
          </a:prstGeom>
        </p:spPr>
      </p:pic>
      <p:pic>
        <p:nvPicPr>
          <p:cNvPr id="7" name="図 6"/>
          <p:cNvPicPr>
            <a:picLocks noChangeAspect="1"/>
          </p:cNvPicPr>
          <p:nvPr/>
        </p:nvPicPr>
        <p:blipFill>
          <a:blip r:embed="rId7"/>
          <a:stretch>
            <a:fillRect/>
          </a:stretch>
        </p:blipFill>
        <p:spPr>
          <a:xfrm>
            <a:off x="3723247" y="5404513"/>
            <a:ext cx="981541" cy="1020852"/>
          </a:xfrm>
          <a:prstGeom prst="rect">
            <a:avLst/>
          </a:prstGeom>
        </p:spPr>
      </p:pic>
    </p:spTree>
    <p:extLst>
      <p:ext uri="{BB962C8B-B14F-4D97-AF65-F5344CB8AC3E}">
        <p14:creationId xmlns:p14="http://schemas.microsoft.com/office/powerpoint/2010/main" val="3587473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a:extLst>
              <a:ext uri="{FF2B5EF4-FFF2-40B4-BE49-F238E27FC236}">
                <a16:creationId xmlns:a16="http://schemas.microsoft.com/office/drawing/2014/main" id="{4A130179-DB4E-4EF5-B58A-432DF1A20F7C}"/>
              </a:ext>
            </a:extLst>
          </p:cNvPr>
          <p:cNvSpPr txBox="1"/>
          <p:nvPr/>
        </p:nvSpPr>
        <p:spPr>
          <a:xfrm>
            <a:off x="165107" y="362809"/>
            <a:ext cx="2723823" cy="369332"/>
          </a:xfrm>
          <a:prstGeom prst="rect">
            <a:avLst/>
          </a:prstGeom>
          <a:noFill/>
        </p:spPr>
        <p:txBody>
          <a:bodyPr wrap="none" rtlCol="0">
            <a:spAutoFit/>
          </a:bodyPr>
          <a:lstStyle/>
          <a:p>
            <a:r>
              <a:rPr kumimoji="1" lang="ja-JP" altLang="en-US" b="1" dirty="0"/>
              <a:t>（３）事業内容について</a:t>
            </a:r>
          </a:p>
        </p:txBody>
      </p:sp>
      <p:sp>
        <p:nvSpPr>
          <p:cNvPr id="14" name="テキスト ボックス 13">
            <a:extLst>
              <a:ext uri="{FF2B5EF4-FFF2-40B4-BE49-F238E27FC236}">
                <a16:creationId xmlns:a16="http://schemas.microsoft.com/office/drawing/2014/main" id="{6A83448C-CD39-4395-BB69-08A24E1D127C}"/>
              </a:ext>
            </a:extLst>
          </p:cNvPr>
          <p:cNvSpPr txBox="1"/>
          <p:nvPr/>
        </p:nvSpPr>
        <p:spPr>
          <a:xfrm>
            <a:off x="401915" y="920751"/>
            <a:ext cx="8378159" cy="369332"/>
          </a:xfrm>
          <a:prstGeom prst="rect">
            <a:avLst/>
          </a:prstGeom>
          <a:noFill/>
        </p:spPr>
        <p:txBody>
          <a:bodyPr wrap="square" rtlCol="0">
            <a:spAutoFit/>
          </a:bodyPr>
          <a:lstStyle/>
          <a:p>
            <a:r>
              <a:rPr lang="ja-JP" altLang="en-US" b="1" cap="all" dirty="0"/>
              <a:t>　①</a:t>
            </a:r>
            <a:r>
              <a:rPr lang="ja-JP" altLang="ja-JP" b="1" dirty="0"/>
              <a:t>老人クラブ活動支援委員会の設置</a:t>
            </a:r>
            <a:endParaRPr kumimoji="1" lang="en-US" altLang="ja-JP" sz="800" dirty="0"/>
          </a:p>
        </p:txBody>
      </p:sp>
      <p:sp>
        <p:nvSpPr>
          <p:cNvPr id="15" name="正方形/長方形 14">
            <a:extLst>
              <a:ext uri="{FF2B5EF4-FFF2-40B4-BE49-F238E27FC236}">
                <a16:creationId xmlns:a16="http://schemas.microsoft.com/office/drawing/2014/main" id="{C3172B1D-FA95-4AFD-95A9-3C6FF614AB74}"/>
              </a:ext>
            </a:extLst>
          </p:cNvPr>
          <p:cNvSpPr/>
          <p:nvPr/>
        </p:nvSpPr>
        <p:spPr>
          <a:xfrm>
            <a:off x="499673" y="977901"/>
            <a:ext cx="107950" cy="2349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a:extLst>
              <a:ext uri="{FF2B5EF4-FFF2-40B4-BE49-F238E27FC236}">
                <a16:creationId xmlns:a16="http://schemas.microsoft.com/office/drawing/2014/main" id="{725F2384-78AF-4CC8-B7A0-4822A7E94817}"/>
              </a:ext>
            </a:extLst>
          </p:cNvPr>
          <p:cNvSpPr>
            <a:spLocks noGrp="1"/>
          </p:cNvSpPr>
          <p:nvPr>
            <p:ph type="sldNum" sz="quarter" idx="12"/>
          </p:nvPr>
        </p:nvSpPr>
        <p:spPr>
          <a:xfrm>
            <a:off x="7806724" y="6621742"/>
            <a:ext cx="2057400" cy="200026"/>
          </a:xfrm>
        </p:spPr>
        <p:txBody>
          <a:bodyPr/>
          <a:lstStyle/>
          <a:p>
            <a:fld id="{E088B016-A27F-4B39-B470-AAD840DE35DF}" type="slidenum">
              <a:rPr kumimoji="1" lang="ja-JP" altLang="en-US" b="1" smtClean="0">
                <a:solidFill>
                  <a:schemeClr val="bg1"/>
                </a:solidFill>
              </a:rPr>
              <a:t>4</a:t>
            </a:fld>
            <a:endParaRPr kumimoji="1" lang="ja-JP" altLang="en-US" b="1" dirty="0">
              <a:solidFill>
                <a:schemeClr val="bg1"/>
              </a:solidFill>
            </a:endParaRPr>
          </a:p>
        </p:txBody>
      </p:sp>
      <p:pic>
        <p:nvPicPr>
          <p:cNvPr id="4" name="図 3" descr="アイコン&#10;&#10;自動的に生成された説明">
            <a:extLst>
              <a:ext uri="{FF2B5EF4-FFF2-40B4-BE49-F238E27FC236}">
                <a16:creationId xmlns:a16="http://schemas.microsoft.com/office/drawing/2014/main" id="{FA33010D-36B2-4BE0-8147-37C355ECF9AA}"/>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8644522" y="121007"/>
            <a:ext cx="747128" cy="539333"/>
          </a:xfrm>
          <a:prstGeom prst="rect">
            <a:avLst/>
          </a:prstGeom>
        </p:spPr>
      </p:pic>
      <p:sp>
        <p:nvSpPr>
          <p:cNvPr id="3" name="テキスト ボックス 2">
            <a:extLst>
              <a:ext uri="{FF2B5EF4-FFF2-40B4-BE49-F238E27FC236}">
                <a16:creationId xmlns:a16="http://schemas.microsoft.com/office/drawing/2014/main" id="{9D5768A4-B3C6-411C-BA58-0C1C639A4B4C}"/>
              </a:ext>
            </a:extLst>
          </p:cNvPr>
          <p:cNvSpPr txBox="1"/>
          <p:nvPr/>
        </p:nvSpPr>
        <p:spPr>
          <a:xfrm>
            <a:off x="607623" y="1359119"/>
            <a:ext cx="9000401" cy="2554545"/>
          </a:xfrm>
          <a:prstGeom prst="rect">
            <a:avLst/>
          </a:prstGeom>
          <a:noFill/>
        </p:spPr>
        <p:txBody>
          <a:bodyPr wrap="square" rtlCol="0">
            <a:spAutoFit/>
          </a:bodyPr>
          <a:lstStyle/>
          <a:p>
            <a:r>
              <a:rPr lang="ja-JP" altLang="en-US" sz="1600" dirty="0">
                <a:latin typeface="Meiryo UI" panose="020B0604030504040204" pitchFamily="50" charset="-128"/>
                <a:ea typeface="Meiryo UI" panose="020B0604030504040204" pitchFamily="50" charset="-128"/>
              </a:rPr>
              <a:t>　 </a:t>
            </a:r>
            <a:r>
              <a:rPr lang="ja-JP" altLang="ja-JP" sz="1600" dirty="0">
                <a:latin typeface="Meiryo UI" panose="020B0604030504040204" pitchFamily="50" charset="-128"/>
                <a:ea typeface="Meiryo UI" panose="020B0604030504040204" pitchFamily="50" charset="-128"/>
              </a:rPr>
              <a:t>老人クラブの後継者不足解消及び会員数拡大を図るため、老人クラブ活動に詳しい有識者等で</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ja-JP" sz="1600" dirty="0">
                <a:latin typeface="Meiryo UI" panose="020B0604030504040204" pitchFamily="50" charset="-128"/>
                <a:ea typeface="Meiryo UI" panose="020B0604030504040204" pitchFamily="50" charset="-128"/>
              </a:rPr>
              <a:t>構成する老人クラブ活動支援委員会を設置</a:t>
            </a:r>
            <a:endParaRPr lang="en-US" altLang="ja-JP" sz="1600" dirty="0">
              <a:latin typeface="Meiryo UI" panose="020B0604030504040204" pitchFamily="50" charset="-128"/>
              <a:ea typeface="Meiryo UI" panose="020B0604030504040204" pitchFamily="50" charset="-128"/>
            </a:endParaRPr>
          </a:p>
          <a:p>
            <a:endParaRPr lang="ja-JP" altLang="ja-JP" sz="1600" dirty="0">
              <a:latin typeface="Meiryo UI" panose="020B0604030504040204" pitchFamily="50" charset="-128"/>
              <a:ea typeface="Meiryo UI" panose="020B0604030504040204" pitchFamily="50" charset="-128"/>
            </a:endParaRPr>
          </a:p>
          <a:p>
            <a:r>
              <a:rPr lang="ja-JP" altLang="ja-JP" sz="16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a:t>
            </a:r>
            <a:r>
              <a:rPr lang="ja-JP" altLang="ja-JP" sz="1600" dirty="0">
                <a:latin typeface="Meiryo UI" panose="020B0604030504040204" pitchFamily="50" charset="-128"/>
                <a:ea typeface="Meiryo UI" panose="020B0604030504040204" pitchFamily="50" charset="-128"/>
              </a:rPr>
              <a:t>構成員　　老人クラブ活動関連有識者２名、市町村老連職員３名、</a:t>
            </a:r>
          </a:p>
          <a:p>
            <a:r>
              <a:rPr lang="ja-JP" altLang="en-US" sz="1600" dirty="0">
                <a:latin typeface="Meiryo UI" panose="020B0604030504040204" pitchFamily="50" charset="-128"/>
                <a:ea typeface="Meiryo UI" panose="020B0604030504040204" pitchFamily="50" charset="-128"/>
              </a:rPr>
              <a:t>　　　　　　　　　</a:t>
            </a:r>
            <a:r>
              <a:rPr lang="ja-JP" altLang="ja-JP" sz="1600" dirty="0">
                <a:latin typeface="Meiryo UI" panose="020B0604030504040204" pitchFamily="50" charset="-128"/>
                <a:ea typeface="Meiryo UI" panose="020B0604030504040204" pitchFamily="50" charset="-128"/>
              </a:rPr>
              <a:t>市町村担当課職員２名、府老連職員１名　　</a:t>
            </a:r>
            <a:r>
              <a:rPr lang="ja-JP" altLang="en-US" sz="1600" dirty="0">
                <a:latin typeface="Meiryo UI" panose="020B0604030504040204" pitchFamily="50" charset="-128"/>
                <a:ea typeface="Meiryo UI" panose="020B0604030504040204" pitchFamily="50" charset="-128"/>
              </a:rPr>
              <a:t>　</a:t>
            </a:r>
            <a:r>
              <a:rPr lang="ja-JP" altLang="ja-JP" sz="1600" dirty="0">
                <a:latin typeface="Meiryo UI" panose="020B0604030504040204" pitchFamily="50" charset="-128"/>
                <a:ea typeface="Meiryo UI" panose="020B0604030504040204" pitchFamily="50" charset="-128"/>
              </a:rPr>
              <a:t>計</a:t>
            </a:r>
            <a:r>
              <a:rPr lang="ja-JP" altLang="en-US" sz="1600" dirty="0">
                <a:latin typeface="Meiryo UI" panose="020B0604030504040204" pitchFamily="50" charset="-128"/>
                <a:ea typeface="Meiryo UI" panose="020B0604030504040204" pitchFamily="50" charset="-128"/>
              </a:rPr>
              <a:t>８</a:t>
            </a:r>
            <a:r>
              <a:rPr lang="ja-JP" altLang="ja-JP" sz="1600" dirty="0">
                <a:latin typeface="Meiryo UI" panose="020B0604030504040204" pitchFamily="50" charset="-128"/>
                <a:ea typeface="Meiryo UI" panose="020B0604030504040204" pitchFamily="50" charset="-128"/>
              </a:rPr>
              <a:t>名</a:t>
            </a:r>
            <a:endParaRPr lang="en-US" altLang="ja-JP" sz="1600" dirty="0">
              <a:latin typeface="Meiryo UI" panose="020B0604030504040204" pitchFamily="50" charset="-128"/>
              <a:ea typeface="Meiryo UI" panose="020B0604030504040204" pitchFamily="50" charset="-128"/>
            </a:endParaRPr>
          </a:p>
          <a:p>
            <a:endParaRPr lang="ja-JP" altLang="ja-JP" sz="1600" dirty="0">
              <a:latin typeface="Meiryo UI" panose="020B0604030504040204" pitchFamily="50" charset="-128"/>
              <a:ea typeface="Meiryo UI" panose="020B0604030504040204" pitchFamily="50" charset="-128"/>
            </a:endParaRPr>
          </a:p>
          <a:p>
            <a:r>
              <a:rPr lang="ja-JP" altLang="ja-JP" sz="1600" b="1" dirty="0">
                <a:latin typeface="Meiryo UI" panose="020B0604030504040204" pitchFamily="50" charset="-128"/>
                <a:ea typeface="Meiryo UI" panose="020B0604030504040204" pitchFamily="50" charset="-128"/>
              </a:rPr>
              <a:t>　</a:t>
            </a:r>
            <a:r>
              <a:rPr lang="ja-JP" altLang="en-US" sz="1600" b="1" dirty="0">
                <a:latin typeface="Meiryo UI" panose="020B0604030504040204" pitchFamily="50" charset="-128"/>
                <a:ea typeface="Meiryo UI" panose="020B0604030504040204" pitchFamily="50" charset="-128"/>
              </a:rPr>
              <a:t>▶</a:t>
            </a:r>
            <a:r>
              <a:rPr lang="ja-JP" altLang="ja-JP" sz="1600" dirty="0">
                <a:latin typeface="Meiryo UI" panose="020B0604030504040204" pitchFamily="50" charset="-128"/>
                <a:ea typeface="Meiryo UI" panose="020B0604030504040204" pitchFamily="50" charset="-128"/>
              </a:rPr>
              <a:t>活動内容</a:t>
            </a:r>
            <a:r>
              <a:rPr lang="ja-JP" altLang="en-US" sz="1600" dirty="0">
                <a:latin typeface="Meiryo UI" panose="020B0604030504040204" pitchFamily="50" charset="-128"/>
                <a:ea typeface="Meiryo UI" panose="020B0604030504040204" pitchFamily="50" charset="-128"/>
              </a:rPr>
              <a:t>　</a:t>
            </a:r>
            <a:r>
              <a:rPr lang="ja-JP" altLang="ja-JP" sz="1600" dirty="0">
                <a:latin typeface="Meiryo UI" panose="020B0604030504040204" pitchFamily="50" charset="-128"/>
                <a:ea typeface="Meiryo UI" panose="020B0604030504040204" pitchFamily="50" charset="-128"/>
              </a:rPr>
              <a:t>第</a:t>
            </a:r>
            <a:r>
              <a:rPr lang="ja-JP" altLang="en-US" sz="1600" dirty="0">
                <a:latin typeface="Meiryo UI" panose="020B0604030504040204" pitchFamily="50" charset="-128"/>
                <a:ea typeface="Meiryo UI" panose="020B0604030504040204" pitchFamily="50" charset="-128"/>
              </a:rPr>
              <a:t>１</a:t>
            </a:r>
            <a:r>
              <a:rPr lang="ja-JP" altLang="ja-JP" sz="1600" dirty="0">
                <a:latin typeface="Meiryo UI" panose="020B0604030504040204" pitchFamily="50" charset="-128"/>
                <a:ea typeface="Meiryo UI" panose="020B0604030504040204" pitchFamily="50" charset="-128"/>
              </a:rPr>
              <a:t>回　 委員会を設置。アンケート内容の検討</a:t>
            </a:r>
            <a:endParaRPr lang="en-US" altLang="ja-JP" sz="1600" dirty="0">
              <a:latin typeface="Meiryo UI" panose="020B0604030504040204" pitchFamily="50" charset="-128"/>
              <a:ea typeface="Meiryo UI" panose="020B0604030504040204" pitchFamily="50" charset="-128"/>
            </a:endParaRPr>
          </a:p>
          <a:p>
            <a:r>
              <a:rPr lang="ja-JP" altLang="ja-JP" sz="16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　　　　 </a:t>
            </a:r>
            <a:r>
              <a:rPr lang="ja-JP" altLang="ja-JP" sz="1600" dirty="0">
                <a:latin typeface="Meiryo UI" panose="020B0604030504040204" pitchFamily="50" charset="-128"/>
                <a:ea typeface="Meiryo UI" panose="020B0604030504040204" pitchFamily="50" charset="-128"/>
              </a:rPr>
              <a:t>第</a:t>
            </a:r>
            <a:r>
              <a:rPr lang="ja-JP" altLang="en-US" sz="1600" dirty="0">
                <a:latin typeface="Meiryo UI" panose="020B0604030504040204" pitchFamily="50" charset="-128"/>
                <a:ea typeface="Meiryo UI" panose="020B0604030504040204" pitchFamily="50" charset="-128"/>
              </a:rPr>
              <a:t>２</a:t>
            </a:r>
            <a:r>
              <a:rPr lang="ja-JP" altLang="ja-JP" sz="1600" dirty="0">
                <a:latin typeface="Meiryo UI" panose="020B0604030504040204" pitchFamily="50" charset="-128"/>
                <a:ea typeface="Meiryo UI" panose="020B0604030504040204" pitchFamily="50" charset="-128"/>
              </a:rPr>
              <a:t>回　 相談会の内容</a:t>
            </a:r>
            <a:r>
              <a:rPr lang="ja-JP" altLang="en-US" sz="1600" dirty="0">
                <a:latin typeface="Meiryo UI" panose="020B0604030504040204" pitchFamily="50" charset="-128"/>
                <a:ea typeface="Meiryo UI" panose="020B0604030504040204" pitchFamily="50" charset="-128"/>
              </a:rPr>
              <a:t>を</a:t>
            </a:r>
            <a:r>
              <a:rPr lang="ja-JP" altLang="ja-JP" sz="1600" dirty="0">
                <a:latin typeface="Meiryo UI" panose="020B0604030504040204" pitchFamily="50" charset="-128"/>
                <a:ea typeface="Meiryo UI" panose="020B0604030504040204" pitchFamily="50" charset="-128"/>
              </a:rPr>
              <a:t>検討</a:t>
            </a:r>
          </a:p>
          <a:p>
            <a:r>
              <a:rPr lang="ja-JP" altLang="ja-JP" sz="16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　　　　 </a:t>
            </a:r>
            <a:r>
              <a:rPr lang="ja-JP" altLang="ja-JP" sz="1600" dirty="0">
                <a:latin typeface="Meiryo UI" panose="020B0604030504040204" pitchFamily="50" charset="-128"/>
                <a:ea typeface="Meiryo UI" panose="020B0604030504040204" pitchFamily="50" charset="-128"/>
              </a:rPr>
              <a:t>第</a:t>
            </a:r>
            <a:r>
              <a:rPr lang="ja-JP" altLang="en-US" sz="1600" dirty="0">
                <a:latin typeface="Meiryo UI" panose="020B0604030504040204" pitchFamily="50" charset="-128"/>
                <a:ea typeface="Meiryo UI" panose="020B0604030504040204" pitchFamily="50" charset="-128"/>
              </a:rPr>
              <a:t>３</a:t>
            </a:r>
            <a:r>
              <a:rPr lang="ja-JP" altLang="ja-JP" sz="1600" dirty="0">
                <a:latin typeface="Meiryo UI" panose="020B0604030504040204" pitchFamily="50" charset="-128"/>
                <a:ea typeface="Meiryo UI" panose="020B0604030504040204" pitchFamily="50" charset="-128"/>
              </a:rPr>
              <a:t>回　 相談会の進捗状況を踏まえ、以降の内容</a:t>
            </a:r>
            <a:r>
              <a:rPr lang="ja-JP" altLang="en-US" sz="1600" dirty="0">
                <a:latin typeface="Meiryo UI" panose="020B0604030504040204" pitchFamily="50" charset="-128"/>
                <a:ea typeface="Meiryo UI" panose="020B0604030504040204" pitchFamily="50" charset="-128"/>
              </a:rPr>
              <a:t>を</a:t>
            </a:r>
            <a:r>
              <a:rPr lang="ja-JP" altLang="ja-JP" sz="1600" dirty="0">
                <a:latin typeface="Meiryo UI" panose="020B0604030504040204" pitchFamily="50" charset="-128"/>
                <a:ea typeface="Meiryo UI" panose="020B0604030504040204" pitchFamily="50" charset="-128"/>
              </a:rPr>
              <a:t>検討</a:t>
            </a:r>
          </a:p>
          <a:p>
            <a:endParaRPr lang="ja-JP" altLang="ja-JP" sz="1600" dirty="0">
              <a:latin typeface="Meiryo UI" panose="020B0604030504040204" pitchFamily="50" charset="-128"/>
              <a:ea typeface="Meiryo UI" panose="020B0604030504040204" pitchFamily="50" charset="-128"/>
            </a:endParaRPr>
          </a:p>
        </p:txBody>
      </p:sp>
      <p:sp>
        <p:nvSpPr>
          <p:cNvPr id="18" name="テキスト ボックス 17">
            <a:extLst>
              <a:ext uri="{FF2B5EF4-FFF2-40B4-BE49-F238E27FC236}">
                <a16:creationId xmlns:a16="http://schemas.microsoft.com/office/drawing/2014/main" id="{DE3BC2FB-A492-4450-8B9C-DCFCEB05BDDD}"/>
              </a:ext>
            </a:extLst>
          </p:cNvPr>
          <p:cNvSpPr txBox="1"/>
          <p:nvPr/>
        </p:nvSpPr>
        <p:spPr>
          <a:xfrm>
            <a:off x="401915" y="3902951"/>
            <a:ext cx="8475917" cy="369332"/>
          </a:xfrm>
          <a:prstGeom prst="rect">
            <a:avLst/>
          </a:prstGeom>
          <a:noFill/>
        </p:spPr>
        <p:txBody>
          <a:bodyPr wrap="square" rtlCol="0">
            <a:spAutoFit/>
          </a:bodyPr>
          <a:lstStyle/>
          <a:p>
            <a:r>
              <a:rPr lang="ja-JP" altLang="en-US" b="1" cap="all" dirty="0"/>
              <a:t>　</a:t>
            </a:r>
            <a:r>
              <a:rPr lang="ja-JP" altLang="en-US" b="1" dirty="0">
                <a:latin typeface="+mn-ea"/>
              </a:rPr>
              <a:t>②アンケート調査の実施　　　　　　　　　　　　　　　　　　　　　　　</a:t>
            </a:r>
            <a:endParaRPr kumimoji="1" lang="en-US" altLang="ja-JP" sz="800" dirty="0"/>
          </a:p>
        </p:txBody>
      </p:sp>
      <p:sp>
        <p:nvSpPr>
          <p:cNvPr id="19" name="正方形/長方形 18">
            <a:extLst>
              <a:ext uri="{FF2B5EF4-FFF2-40B4-BE49-F238E27FC236}">
                <a16:creationId xmlns:a16="http://schemas.microsoft.com/office/drawing/2014/main" id="{05648E7D-4BB3-4867-BD48-30980601E2ED}"/>
              </a:ext>
            </a:extLst>
          </p:cNvPr>
          <p:cNvSpPr/>
          <p:nvPr/>
        </p:nvSpPr>
        <p:spPr>
          <a:xfrm>
            <a:off x="507411" y="3933558"/>
            <a:ext cx="107950" cy="2349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a:extLst>
              <a:ext uri="{FF2B5EF4-FFF2-40B4-BE49-F238E27FC236}">
                <a16:creationId xmlns:a16="http://schemas.microsoft.com/office/drawing/2014/main" id="{FBCF8DD3-1838-476C-BB60-3348F1E8F78F}"/>
              </a:ext>
            </a:extLst>
          </p:cNvPr>
          <p:cNvSpPr txBox="1"/>
          <p:nvPr/>
        </p:nvSpPr>
        <p:spPr>
          <a:xfrm>
            <a:off x="507411" y="4313418"/>
            <a:ext cx="8891977" cy="2308324"/>
          </a:xfrm>
          <a:prstGeom prst="rect">
            <a:avLst/>
          </a:prstGeom>
          <a:noFill/>
        </p:spPr>
        <p:txBody>
          <a:bodyPr wrap="square" rtlCol="0">
            <a:spAutoFit/>
          </a:bodyPr>
          <a:lstStyle/>
          <a:p>
            <a:r>
              <a:rPr kumimoji="1" lang="ja-JP" altLang="en-US" sz="1600" dirty="0">
                <a:latin typeface="Meiryo UI" panose="020B0604030504040204" pitchFamily="50" charset="-128"/>
                <a:ea typeface="Meiryo UI" panose="020B0604030504040204" pitchFamily="50" charset="-128"/>
              </a:rPr>
              <a:t>　老人クラブの現状や困りごとなどを把握し、老人クラブ活動支援の内容を検討。</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a:t>
            </a:r>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▶対象　　　市町村老連　　（</a:t>
            </a:r>
            <a:r>
              <a:rPr kumimoji="1" lang="en-US" altLang="ja-JP" sz="1600" dirty="0">
                <a:latin typeface="Meiryo UI" panose="020B0604030504040204" pitchFamily="50" charset="-128"/>
                <a:ea typeface="Meiryo UI" panose="020B0604030504040204" pitchFamily="50" charset="-128"/>
              </a:rPr>
              <a:t>40</a:t>
            </a:r>
            <a:r>
              <a:rPr kumimoji="1" lang="ja-JP" altLang="en-US" sz="1600" dirty="0">
                <a:latin typeface="Meiryo UI" panose="020B0604030504040204" pitchFamily="50" charset="-128"/>
                <a:ea typeface="Meiryo UI" panose="020B0604030504040204" pitchFamily="50" charset="-128"/>
              </a:rPr>
              <a:t>か所　政令市及び休会中の能勢町を除く）</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単位老人クラブ（約</a:t>
            </a:r>
            <a:r>
              <a:rPr kumimoji="1" lang="en-US" altLang="ja-JP" sz="1600" dirty="0">
                <a:latin typeface="Meiryo UI" panose="020B0604030504040204" pitchFamily="50" charset="-128"/>
                <a:ea typeface="Meiryo UI" panose="020B0604030504040204" pitchFamily="50" charset="-128"/>
              </a:rPr>
              <a:t>3,100</a:t>
            </a:r>
            <a:r>
              <a:rPr kumimoji="1" lang="ja-JP" altLang="en-US" sz="1600" dirty="0">
                <a:latin typeface="Meiryo UI" panose="020B0604030504040204" pitchFamily="50" charset="-128"/>
                <a:ea typeface="Meiryo UI" panose="020B0604030504040204" pitchFamily="50" charset="-128"/>
              </a:rPr>
              <a:t>クラブ　政令市を除く</a:t>
            </a:r>
            <a:r>
              <a:rPr kumimoji="1" lang="en-US" altLang="ja-JP" sz="1600" dirty="0">
                <a:latin typeface="Meiryo UI" panose="020B0604030504040204" pitchFamily="50" charset="-128"/>
                <a:ea typeface="Meiryo UI" panose="020B0604030504040204" pitchFamily="50" charset="-128"/>
              </a:rPr>
              <a:t>41</a:t>
            </a:r>
            <a:r>
              <a:rPr kumimoji="1" lang="ja-JP" altLang="en-US" sz="1600" dirty="0">
                <a:latin typeface="Meiryo UI" panose="020B0604030504040204" pitchFamily="50" charset="-128"/>
                <a:ea typeface="Meiryo UI" panose="020B0604030504040204" pitchFamily="50" charset="-128"/>
              </a:rPr>
              <a:t>市町村）</a:t>
            </a:r>
          </a:p>
          <a:p>
            <a:r>
              <a:rPr kumimoji="1" lang="ja-JP" altLang="en-US" sz="1600" dirty="0">
                <a:latin typeface="Meiryo UI" panose="020B0604030504040204" pitchFamily="50" charset="-128"/>
                <a:ea typeface="Meiryo UI" panose="020B0604030504040204" pitchFamily="50" charset="-128"/>
              </a:rPr>
              <a:t>　</a:t>
            </a:r>
            <a:endParaRPr lang="ja-JP" altLang="ja-JP" sz="1600" dirty="0">
              <a:latin typeface="Meiryo UI" panose="020B0604030504040204" pitchFamily="50" charset="-128"/>
              <a:ea typeface="Meiryo UI" panose="020B0604030504040204" pitchFamily="50" charset="-128"/>
            </a:endParaRPr>
          </a:p>
        </p:txBody>
      </p:sp>
      <p:sp>
        <p:nvSpPr>
          <p:cNvPr id="17" name="Rectangle 3"/>
          <p:cNvSpPr>
            <a:spLocks noChangeArrowheads="1"/>
          </p:cNvSpPr>
          <p:nvPr/>
        </p:nvSpPr>
        <p:spPr bwMode="auto">
          <a:xfrm>
            <a:off x="0" y="6805874"/>
            <a:ext cx="9906000" cy="69046"/>
          </a:xfrm>
          <a:prstGeom prst="rect">
            <a:avLst/>
          </a:prstGeom>
          <a:solidFill>
            <a:srgbClr val="002060"/>
          </a:solidFill>
          <a:ln>
            <a:solidFill>
              <a:schemeClr val="accent1"/>
            </a:solidFill>
          </a:ln>
        </p:spPr>
        <p:txBody>
          <a:bodyPr wrap="none" lIns="95784" tIns="47892" rIns="95784" bIns="47892"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21" name="Rectangle 3"/>
          <p:cNvSpPr>
            <a:spLocks noChangeArrowheads="1"/>
          </p:cNvSpPr>
          <p:nvPr/>
        </p:nvSpPr>
        <p:spPr bwMode="auto">
          <a:xfrm>
            <a:off x="0" y="782079"/>
            <a:ext cx="9906000" cy="85520"/>
          </a:xfrm>
          <a:prstGeom prst="rect">
            <a:avLst/>
          </a:prstGeom>
          <a:solidFill>
            <a:srgbClr val="002060"/>
          </a:solidFill>
          <a:ln>
            <a:solidFill>
              <a:schemeClr val="accent1"/>
            </a:solidFill>
          </a:ln>
        </p:spPr>
        <p:txBody>
          <a:bodyPr wrap="none" lIns="95784" tIns="47892" rIns="95784" bIns="47892"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5" name="角丸四角形 4"/>
          <p:cNvSpPr/>
          <p:nvPr/>
        </p:nvSpPr>
        <p:spPr>
          <a:xfrm>
            <a:off x="887094" y="4687139"/>
            <a:ext cx="7990738" cy="986640"/>
          </a:xfrm>
          <a:prstGeom prst="roundRect">
            <a:avLst/>
          </a:prstGeom>
          <a:solidFill>
            <a:schemeClr val="accent1">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600" b="1" dirty="0">
                <a:solidFill>
                  <a:schemeClr val="tx1"/>
                </a:solidFill>
                <a:latin typeface="+mn-ea"/>
              </a:rPr>
              <a:t>府内の政令市を除く</a:t>
            </a:r>
            <a:r>
              <a:rPr kumimoji="1" lang="en-US" altLang="ja-JP" sz="1600" b="1" dirty="0">
                <a:solidFill>
                  <a:schemeClr val="tx1"/>
                </a:solidFill>
                <a:latin typeface="+mn-ea"/>
              </a:rPr>
              <a:t>41</a:t>
            </a:r>
            <a:r>
              <a:rPr kumimoji="1" lang="ja-JP" altLang="en-US" sz="1600" b="1" dirty="0">
                <a:solidFill>
                  <a:schemeClr val="tx1"/>
                </a:solidFill>
                <a:latin typeface="+mn-ea"/>
              </a:rPr>
              <a:t>市町村の単位老人クラブと市町村老連にアンケートを実施し、これを踏まえて各市町村老連で開催する相談会の内容を検討します。</a:t>
            </a:r>
            <a:endParaRPr kumimoji="1" lang="en-US" altLang="ja-JP" sz="1600" b="1" dirty="0">
              <a:solidFill>
                <a:schemeClr val="tx1"/>
              </a:solidFill>
              <a:latin typeface="+mn-ea"/>
            </a:endParaRPr>
          </a:p>
          <a:p>
            <a:r>
              <a:rPr kumimoji="1" lang="ja-JP" altLang="en-US" sz="1600" b="1" dirty="0">
                <a:solidFill>
                  <a:schemeClr val="tx1"/>
                </a:solidFill>
                <a:latin typeface="+mn-ea"/>
              </a:rPr>
              <a:t>今回の取組みにおいて、とても大切な調査となりますのでご協力お願いします。</a:t>
            </a:r>
          </a:p>
        </p:txBody>
      </p:sp>
    </p:spTree>
    <p:extLst>
      <p:ext uri="{BB962C8B-B14F-4D97-AF65-F5344CB8AC3E}">
        <p14:creationId xmlns:p14="http://schemas.microsoft.com/office/powerpoint/2010/main" val="40152516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a:extLst>
              <a:ext uri="{FF2B5EF4-FFF2-40B4-BE49-F238E27FC236}">
                <a16:creationId xmlns:a16="http://schemas.microsoft.com/office/drawing/2014/main" id="{4A130179-DB4E-4EF5-B58A-432DF1A20F7C}"/>
              </a:ext>
            </a:extLst>
          </p:cNvPr>
          <p:cNvSpPr txBox="1"/>
          <p:nvPr/>
        </p:nvSpPr>
        <p:spPr>
          <a:xfrm>
            <a:off x="175843" y="310755"/>
            <a:ext cx="2723823" cy="369332"/>
          </a:xfrm>
          <a:prstGeom prst="rect">
            <a:avLst/>
          </a:prstGeom>
          <a:noFill/>
        </p:spPr>
        <p:txBody>
          <a:bodyPr wrap="none" rtlCol="0">
            <a:spAutoFit/>
          </a:bodyPr>
          <a:lstStyle/>
          <a:p>
            <a:r>
              <a:rPr kumimoji="1" lang="ja-JP" altLang="en-US" b="1" dirty="0"/>
              <a:t>（３）事業内容について</a:t>
            </a:r>
          </a:p>
        </p:txBody>
      </p:sp>
      <p:sp>
        <p:nvSpPr>
          <p:cNvPr id="14" name="テキスト ボックス 13">
            <a:extLst>
              <a:ext uri="{FF2B5EF4-FFF2-40B4-BE49-F238E27FC236}">
                <a16:creationId xmlns:a16="http://schemas.microsoft.com/office/drawing/2014/main" id="{6A83448C-CD39-4395-BB69-08A24E1D127C}"/>
              </a:ext>
            </a:extLst>
          </p:cNvPr>
          <p:cNvSpPr txBox="1"/>
          <p:nvPr/>
        </p:nvSpPr>
        <p:spPr>
          <a:xfrm>
            <a:off x="401914" y="933577"/>
            <a:ext cx="8378159" cy="369332"/>
          </a:xfrm>
          <a:prstGeom prst="rect">
            <a:avLst/>
          </a:prstGeom>
          <a:noFill/>
        </p:spPr>
        <p:txBody>
          <a:bodyPr wrap="square" rtlCol="0">
            <a:spAutoFit/>
          </a:bodyPr>
          <a:lstStyle/>
          <a:p>
            <a:r>
              <a:rPr lang="ja-JP" altLang="en-US" b="1" cap="all" dirty="0"/>
              <a:t>　</a:t>
            </a:r>
            <a:r>
              <a:rPr lang="ja-JP" altLang="en-US" b="1" dirty="0">
                <a:latin typeface="+mn-ea"/>
              </a:rPr>
              <a:t>③説明会及び講習会の開催　　　　　　　　　　　　　</a:t>
            </a:r>
            <a:endParaRPr kumimoji="1" lang="en-US" altLang="ja-JP" sz="800" dirty="0"/>
          </a:p>
        </p:txBody>
      </p:sp>
      <p:sp>
        <p:nvSpPr>
          <p:cNvPr id="15" name="正方形/長方形 14">
            <a:extLst>
              <a:ext uri="{FF2B5EF4-FFF2-40B4-BE49-F238E27FC236}">
                <a16:creationId xmlns:a16="http://schemas.microsoft.com/office/drawing/2014/main" id="{C3172B1D-FA95-4AFD-95A9-3C6FF614AB74}"/>
              </a:ext>
            </a:extLst>
          </p:cNvPr>
          <p:cNvSpPr/>
          <p:nvPr/>
        </p:nvSpPr>
        <p:spPr>
          <a:xfrm>
            <a:off x="515434" y="987942"/>
            <a:ext cx="107950" cy="2349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a:extLst>
              <a:ext uri="{FF2B5EF4-FFF2-40B4-BE49-F238E27FC236}">
                <a16:creationId xmlns:a16="http://schemas.microsoft.com/office/drawing/2014/main" id="{725F2384-78AF-4CC8-B7A0-4822A7E94817}"/>
              </a:ext>
            </a:extLst>
          </p:cNvPr>
          <p:cNvSpPr>
            <a:spLocks noGrp="1"/>
          </p:cNvSpPr>
          <p:nvPr>
            <p:ph type="sldNum" sz="quarter" idx="12"/>
          </p:nvPr>
        </p:nvSpPr>
        <p:spPr>
          <a:xfrm>
            <a:off x="7806724" y="6621742"/>
            <a:ext cx="2057400" cy="200026"/>
          </a:xfrm>
        </p:spPr>
        <p:txBody>
          <a:bodyPr/>
          <a:lstStyle/>
          <a:p>
            <a:fld id="{E088B016-A27F-4B39-B470-AAD840DE35DF}" type="slidenum">
              <a:rPr kumimoji="1" lang="ja-JP" altLang="en-US" b="1" smtClean="0">
                <a:solidFill>
                  <a:schemeClr val="bg1"/>
                </a:solidFill>
              </a:rPr>
              <a:t>5</a:t>
            </a:fld>
            <a:endParaRPr kumimoji="1" lang="ja-JP" altLang="en-US" b="1" dirty="0">
              <a:solidFill>
                <a:schemeClr val="bg1"/>
              </a:solidFill>
            </a:endParaRPr>
          </a:p>
        </p:txBody>
      </p:sp>
      <p:pic>
        <p:nvPicPr>
          <p:cNvPr id="4" name="図 3" descr="アイコン&#10;&#10;自動的に生成された説明">
            <a:extLst>
              <a:ext uri="{FF2B5EF4-FFF2-40B4-BE49-F238E27FC236}">
                <a16:creationId xmlns:a16="http://schemas.microsoft.com/office/drawing/2014/main" id="{FA33010D-36B2-4BE0-8147-37C355ECF9AA}"/>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8644522" y="121007"/>
            <a:ext cx="747128" cy="539333"/>
          </a:xfrm>
          <a:prstGeom prst="rect">
            <a:avLst/>
          </a:prstGeom>
        </p:spPr>
      </p:pic>
      <p:sp>
        <p:nvSpPr>
          <p:cNvPr id="3" name="テキスト ボックス 2">
            <a:extLst>
              <a:ext uri="{FF2B5EF4-FFF2-40B4-BE49-F238E27FC236}">
                <a16:creationId xmlns:a16="http://schemas.microsoft.com/office/drawing/2014/main" id="{9D5768A4-B3C6-411C-BA58-0C1C639A4B4C}"/>
              </a:ext>
            </a:extLst>
          </p:cNvPr>
          <p:cNvSpPr txBox="1"/>
          <p:nvPr/>
        </p:nvSpPr>
        <p:spPr>
          <a:xfrm>
            <a:off x="401914" y="1326263"/>
            <a:ext cx="8837620" cy="1323439"/>
          </a:xfrm>
          <a:prstGeom prst="rect">
            <a:avLst/>
          </a:prstGeom>
          <a:noFill/>
        </p:spPr>
        <p:txBody>
          <a:bodyPr wrap="square" rtlCol="0">
            <a:spAutoFit/>
          </a:bodyPr>
          <a:lstStyle/>
          <a:p>
            <a:r>
              <a:rPr kumimoji="1" lang="ja-JP" altLang="en-US" sz="1600" dirty="0">
                <a:latin typeface="Meiryo UI" panose="020B0604030504040204" pitchFamily="50" charset="-128"/>
                <a:ea typeface="Meiryo UI" panose="020B0604030504040204" pitchFamily="50" charset="-128"/>
              </a:rPr>
              <a:t>　 老人クラブ活動サポート事業の目的や内容について説明会、及び活動継続に関する好事例の紹介を</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行い老人クラブ活動の今後のあり方についての講習会を開催する。</a:t>
            </a:r>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▶対象　　　市町村老連役員・職員、市町村担当課職員</a:t>
            </a:r>
          </a:p>
          <a:p>
            <a:endParaRPr lang="ja-JP" altLang="ja-JP" sz="1600" dirty="0">
              <a:latin typeface="Meiryo UI" panose="020B0604030504040204" pitchFamily="50" charset="-128"/>
              <a:ea typeface="Meiryo UI" panose="020B0604030504040204" pitchFamily="50" charset="-128"/>
            </a:endParaRPr>
          </a:p>
        </p:txBody>
      </p:sp>
      <p:sp>
        <p:nvSpPr>
          <p:cNvPr id="18" name="テキスト ボックス 17">
            <a:extLst>
              <a:ext uri="{FF2B5EF4-FFF2-40B4-BE49-F238E27FC236}">
                <a16:creationId xmlns:a16="http://schemas.microsoft.com/office/drawing/2014/main" id="{DE3BC2FB-A492-4450-8B9C-DCFCEB05BDDD}"/>
              </a:ext>
            </a:extLst>
          </p:cNvPr>
          <p:cNvSpPr txBox="1"/>
          <p:nvPr/>
        </p:nvSpPr>
        <p:spPr>
          <a:xfrm>
            <a:off x="401913" y="3025457"/>
            <a:ext cx="8378159" cy="369332"/>
          </a:xfrm>
          <a:prstGeom prst="rect">
            <a:avLst/>
          </a:prstGeom>
          <a:noFill/>
        </p:spPr>
        <p:txBody>
          <a:bodyPr wrap="square" rtlCol="0">
            <a:spAutoFit/>
          </a:bodyPr>
          <a:lstStyle/>
          <a:p>
            <a:r>
              <a:rPr lang="ja-JP" altLang="en-US" b="1" cap="all" dirty="0"/>
              <a:t>　</a:t>
            </a:r>
            <a:r>
              <a:rPr lang="ja-JP" altLang="en-US" b="1" dirty="0">
                <a:latin typeface="+mn-ea"/>
              </a:rPr>
              <a:t>④各市町村老連での相談会の開催　　　　　　　</a:t>
            </a:r>
            <a:endParaRPr kumimoji="1" lang="en-US" altLang="ja-JP" sz="800" dirty="0"/>
          </a:p>
        </p:txBody>
      </p:sp>
      <p:sp>
        <p:nvSpPr>
          <p:cNvPr id="19" name="正方形/長方形 18">
            <a:extLst>
              <a:ext uri="{FF2B5EF4-FFF2-40B4-BE49-F238E27FC236}">
                <a16:creationId xmlns:a16="http://schemas.microsoft.com/office/drawing/2014/main" id="{05648E7D-4BB3-4867-BD48-30980601E2ED}"/>
              </a:ext>
            </a:extLst>
          </p:cNvPr>
          <p:cNvSpPr/>
          <p:nvPr/>
        </p:nvSpPr>
        <p:spPr>
          <a:xfrm>
            <a:off x="499674" y="3055326"/>
            <a:ext cx="107950" cy="2349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a:extLst>
              <a:ext uri="{FF2B5EF4-FFF2-40B4-BE49-F238E27FC236}">
                <a16:creationId xmlns:a16="http://schemas.microsoft.com/office/drawing/2014/main" id="{FBCF8DD3-1838-476C-BB60-3348F1E8F78F}"/>
              </a:ext>
            </a:extLst>
          </p:cNvPr>
          <p:cNvSpPr txBox="1"/>
          <p:nvPr/>
        </p:nvSpPr>
        <p:spPr>
          <a:xfrm>
            <a:off x="499674" y="3499817"/>
            <a:ext cx="8859971" cy="1815882"/>
          </a:xfrm>
          <a:prstGeom prst="rect">
            <a:avLst/>
          </a:prstGeom>
          <a:noFill/>
        </p:spPr>
        <p:txBody>
          <a:bodyPr wrap="square" rtlCol="0">
            <a:spAutoFit/>
          </a:bodyPr>
          <a:lstStyle/>
          <a:p>
            <a:r>
              <a:rPr kumimoji="1" lang="ja-JP" altLang="en-US" sz="1600" dirty="0">
                <a:latin typeface="Meiryo UI" panose="020B0604030504040204" pitchFamily="50" charset="-128"/>
                <a:ea typeface="Meiryo UI" panose="020B0604030504040204" pitchFamily="50" charset="-128"/>
              </a:rPr>
              <a:t>　アンケート調査結果をもとに、活動記録、事業計画・報告等の事務手続き及び広報誌作成に</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かかる助言・指導を行う相談会を実施する。</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（内容については、アンケート調査結果を踏まえて検討）</a:t>
            </a:r>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▶開催地　　１２市町村（</a:t>
            </a:r>
            <a:r>
              <a:rPr kumimoji="1" lang="en-US" altLang="ja-JP" sz="1600" dirty="0">
                <a:latin typeface="Meiryo UI" panose="020B0604030504040204" pitchFamily="50" charset="-128"/>
                <a:ea typeface="Meiryo UI" panose="020B0604030504040204" pitchFamily="50" charset="-128"/>
              </a:rPr>
              <a:t>9</a:t>
            </a:r>
            <a:r>
              <a:rPr kumimoji="1" lang="ja-JP" altLang="en-US" sz="1600" dirty="0">
                <a:latin typeface="Meiryo UI" panose="020B0604030504040204" pitchFamily="50" charset="-128"/>
                <a:ea typeface="Meiryo UI" panose="020B0604030504040204" pitchFamily="50" charset="-128"/>
              </a:rPr>
              <a:t>月以降順次決定予定）</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a:t>
            </a:r>
            <a:r>
              <a:rPr kumimoji="1" lang="en-US" altLang="ja-JP" sz="1600" b="1" u="sng" dirty="0">
                <a:latin typeface="Meiryo UI" panose="020B0604030504040204" pitchFamily="50" charset="-128"/>
                <a:ea typeface="Meiryo UI" panose="020B0604030504040204" pitchFamily="50" charset="-128"/>
              </a:rPr>
              <a:t>※</a:t>
            </a:r>
            <a:r>
              <a:rPr kumimoji="1" lang="ja-JP" altLang="en-US" sz="1600" b="1" u="sng" dirty="0">
                <a:latin typeface="Meiryo UI" panose="020B0604030504040204" pitchFamily="50" charset="-128"/>
                <a:ea typeface="Meiryo UI" panose="020B0604030504040204" pitchFamily="50" charset="-128"/>
              </a:rPr>
              <a:t>３年間で全市町村での開催を目指す</a:t>
            </a:r>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p:txBody>
      </p:sp>
      <p:sp>
        <p:nvSpPr>
          <p:cNvPr id="17" name="Rectangle 3"/>
          <p:cNvSpPr>
            <a:spLocks noChangeArrowheads="1"/>
          </p:cNvSpPr>
          <p:nvPr/>
        </p:nvSpPr>
        <p:spPr bwMode="auto">
          <a:xfrm>
            <a:off x="0" y="6805874"/>
            <a:ext cx="9906000" cy="69046"/>
          </a:xfrm>
          <a:prstGeom prst="rect">
            <a:avLst/>
          </a:prstGeom>
          <a:solidFill>
            <a:srgbClr val="002060"/>
          </a:solidFill>
          <a:ln>
            <a:solidFill>
              <a:schemeClr val="accent1"/>
            </a:solidFill>
          </a:ln>
        </p:spPr>
        <p:txBody>
          <a:bodyPr wrap="none" lIns="95784" tIns="47892" rIns="95784" bIns="47892"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21" name="Rectangle 3"/>
          <p:cNvSpPr>
            <a:spLocks noChangeArrowheads="1"/>
          </p:cNvSpPr>
          <p:nvPr/>
        </p:nvSpPr>
        <p:spPr bwMode="auto">
          <a:xfrm>
            <a:off x="0" y="729989"/>
            <a:ext cx="9906000" cy="85520"/>
          </a:xfrm>
          <a:prstGeom prst="rect">
            <a:avLst/>
          </a:prstGeom>
          <a:solidFill>
            <a:srgbClr val="002060"/>
          </a:solidFill>
          <a:ln>
            <a:solidFill>
              <a:schemeClr val="accent1"/>
            </a:solidFill>
          </a:ln>
        </p:spPr>
        <p:txBody>
          <a:bodyPr wrap="none" lIns="95784" tIns="47892" rIns="95784" bIns="47892" anchor="ctr"/>
          <a:lstStyle/>
          <a:p>
            <a:pPr algn="r">
              <a:defRPr/>
            </a:pPr>
            <a:endParaRPr lang="ja-JP" altLang="en-US">
              <a:effectLst>
                <a:outerShdw blurRad="38100" dist="38100" dir="2700000" algn="tl">
                  <a:srgbClr val="000000">
                    <a:alpha val="43137"/>
                  </a:srgbClr>
                </a:outerShdw>
              </a:effectLst>
              <a:latin typeface="Arial" charset="0"/>
            </a:endParaRPr>
          </a:p>
        </p:txBody>
      </p:sp>
    </p:spTree>
    <p:extLst>
      <p:ext uri="{BB962C8B-B14F-4D97-AF65-F5344CB8AC3E}">
        <p14:creationId xmlns:p14="http://schemas.microsoft.com/office/powerpoint/2010/main" val="22902014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角丸四角形 17"/>
          <p:cNvSpPr/>
          <p:nvPr/>
        </p:nvSpPr>
        <p:spPr>
          <a:xfrm>
            <a:off x="188463" y="844472"/>
            <a:ext cx="9529073" cy="5764053"/>
          </a:xfrm>
          <a:prstGeom prst="roundRect">
            <a:avLst>
              <a:gd name="adj" fmla="val 1264"/>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テキスト ボックス 12">
            <a:extLst>
              <a:ext uri="{FF2B5EF4-FFF2-40B4-BE49-F238E27FC236}">
                <a16:creationId xmlns:a16="http://schemas.microsoft.com/office/drawing/2014/main" id="{4A130179-DB4E-4EF5-B58A-432DF1A20F7C}"/>
              </a:ext>
            </a:extLst>
          </p:cNvPr>
          <p:cNvSpPr txBox="1"/>
          <p:nvPr/>
        </p:nvSpPr>
        <p:spPr>
          <a:xfrm>
            <a:off x="153343" y="281423"/>
            <a:ext cx="3185487" cy="369332"/>
          </a:xfrm>
          <a:prstGeom prst="rect">
            <a:avLst/>
          </a:prstGeom>
          <a:noFill/>
        </p:spPr>
        <p:txBody>
          <a:bodyPr wrap="none" rtlCol="0">
            <a:spAutoFit/>
          </a:bodyPr>
          <a:lstStyle/>
          <a:p>
            <a:r>
              <a:rPr kumimoji="1" lang="ja-JP" altLang="en-US" b="1" dirty="0"/>
              <a:t>（４）スケジュールについて</a:t>
            </a:r>
          </a:p>
        </p:txBody>
      </p:sp>
      <p:sp>
        <p:nvSpPr>
          <p:cNvPr id="14" name="テキスト ボックス 13">
            <a:extLst>
              <a:ext uri="{FF2B5EF4-FFF2-40B4-BE49-F238E27FC236}">
                <a16:creationId xmlns:a16="http://schemas.microsoft.com/office/drawing/2014/main" id="{6A83448C-CD39-4395-BB69-08A24E1D127C}"/>
              </a:ext>
            </a:extLst>
          </p:cNvPr>
          <p:cNvSpPr txBox="1"/>
          <p:nvPr/>
        </p:nvSpPr>
        <p:spPr>
          <a:xfrm>
            <a:off x="401915" y="920751"/>
            <a:ext cx="8378159" cy="369332"/>
          </a:xfrm>
          <a:prstGeom prst="rect">
            <a:avLst/>
          </a:prstGeom>
          <a:noFill/>
        </p:spPr>
        <p:txBody>
          <a:bodyPr wrap="square" rtlCol="0">
            <a:spAutoFit/>
          </a:bodyPr>
          <a:lstStyle/>
          <a:p>
            <a:r>
              <a:rPr lang="ja-JP" altLang="en-US" b="1" cap="all" dirty="0"/>
              <a:t>　</a:t>
            </a:r>
            <a:r>
              <a:rPr lang="ja-JP" altLang="en-US" b="1" cap="all" dirty="0">
                <a:latin typeface="+mn-ea"/>
              </a:rPr>
              <a:t>事業の年間スケジュール</a:t>
            </a:r>
            <a:r>
              <a:rPr lang="ja-JP" altLang="en-US" b="1" dirty="0">
                <a:latin typeface="+mn-ea"/>
              </a:rPr>
              <a:t>　　　　　　　　　　　　　</a:t>
            </a:r>
            <a:endParaRPr kumimoji="1" lang="en-US" altLang="ja-JP" sz="800" dirty="0"/>
          </a:p>
        </p:txBody>
      </p:sp>
      <p:sp>
        <p:nvSpPr>
          <p:cNvPr id="15" name="正方形/長方形 14">
            <a:extLst>
              <a:ext uri="{FF2B5EF4-FFF2-40B4-BE49-F238E27FC236}">
                <a16:creationId xmlns:a16="http://schemas.microsoft.com/office/drawing/2014/main" id="{C3172B1D-FA95-4AFD-95A9-3C6FF614AB74}"/>
              </a:ext>
            </a:extLst>
          </p:cNvPr>
          <p:cNvSpPr/>
          <p:nvPr/>
        </p:nvSpPr>
        <p:spPr>
          <a:xfrm>
            <a:off x="499673" y="977901"/>
            <a:ext cx="107950" cy="2349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a:extLst>
              <a:ext uri="{FF2B5EF4-FFF2-40B4-BE49-F238E27FC236}">
                <a16:creationId xmlns:a16="http://schemas.microsoft.com/office/drawing/2014/main" id="{725F2384-78AF-4CC8-B7A0-4822A7E94817}"/>
              </a:ext>
            </a:extLst>
          </p:cNvPr>
          <p:cNvSpPr>
            <a:spLocks noGrp="1"/>
          </p:cNvSpPr>
          <p:nvPr>
            <p:ph type="sldNum" sz="quarter" idx="12"/>
          </p:nvPr>
        </p:nvSpPr>
        <p:spPr>
          <a:xfrm>
            <a:off x="7806724" y="6621742"/>
            <a:ext cx="2057400" cy="200026"/>
          </a:xfrm>
        </p:spPr>
        <p:txBody>
          <a:bodyPr/>
          <a:lstStyle/>
          <a:p>
            <a:fld id="{E088B016-A27F-4B39-B470-AAD840DE35DF}" type="slidenum">
              <a:rPr kumimoji="1" lang="ja-JP" altLang="en-US" b="1" smtClean="0">
                <a:solidFill>
                  <a:schemeClr val="bg1"/>
                </a:solidFill>
              </a:rPr>
              <a:t>6</a:t>
            </a:fld>
            <a:endParaRPr kumimoji="1" lang="ja-JP" altLang="en-US" b="1" dirty="0">
              <a:solidFill>
                <a:schemeClr val="bg1"/>
              </a:solidFill>
            </a:endParaRPr>
          </a:p>
        </p:txBody>
      </p:sp>
      <p:pic>
        <p:nvPicPr>
          <p:cNvPr id="4" name="図 3" descr="アイコン&#10;&#10;自動的に生成された説明">
            <a:extLst>
              <a:ext uri="{FF2B5EF4-FFF2-40B4-BE49-F238E27FC236}">
                <a16:creationId xmlns:a16="http://schemas.microsoft.com/office/drawing/2014/main" id="{FA33010D-36B2-4BE0-8147-37C355ECF9AA}"/>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8695211" y="111422"/>
            <a:ext cx="747128" cy="539333"/>
          </a:xfrm>
          <a:prstGeom prst="rect">
            <a:avLst/>
          </a:prstGeom>
        </p:spPr>
      </p:pic>
      <p:graphicFrame>
        <p:nvGraphicFramePr>
          <p:cNvPr id="5" name="表 4"/>
          <p:cNvGraphicFramePr>
            <a:graphicFrameLocks noGrp="1"/>
          </p:cNvGraphicFramePr>
          <p:nvPr>
            <p:extLst>
              <p:ext uri="{D42A27DB-BD31-4B8C-83A1-F6EECF244321}">
                <p14:modId xmlns:p14="http://schemas.microsoft.com/office/powerpoint/2010/main" val="3535499226"/>
              </p:ext>
            </p:extLst>
          </p:nvPr>
        </p:nvGraphicFramePr>
        <p:xfrm>
          <a:off x="607626" y="1493236"/>
          <a:ext cx="8784024" cy="4817319"/>
        </p:xfrm>
        <a:graphic>
          <a:graphicData uri="http://schemas.openxmlformats.org/drawingml/2006/table">
            <a:tbl>
              <a:tblPr firstRow="1" bandRow="1">
                <a:tableStyleId>{5940675A-B579-460E-94D1-54222C63F5DA}</a:tableStyleId>
              </a:tblPr>
              <a:tblGrid>
                <a:gridCol w="732002">
                  <a:extLst>
                    <a:ext uri="{9D8B030D-6E8A-4147-A177-3AD203B41FA5}">
                      <a16:colId xmlns:a16="http://schemas.microsoft.com/office/drawing/2014/main" val="2883522317"/>
                    </a:ext>
                  </a:extLst>
                </a:gridCol>
                <a:gridCol w="732002">
                  <a:extLst>
                    <a:ext uri="{9D8B030D-6E8A-4147-A177-3AD203B41FA5}">
                      <a16:colId xmlns:a16="http://schemas.microsoft.com/office/drawing/2014/main" val="3839911007"/>
                    </a:ext>
                  </a:extLst>
                </a:gridCol>
                <a:gridCol w="732002">
                  <a:extLst>
                    <a:ext uri="{9D8B030D-6E8A-4147-A177-3AD203B41FA5}">
                      <a16:colId xmlns:a16="http://schemas.microsoft.com/office/drawing/2014/main" val="1628547525"/>
                    </a:ext>
                  </a:extLst>
                </a:gridCol>
                <a:gridCol w="732002">
                  <a:extLst>
                    <a:ext uri="{9D8B030D-6E8A-4147-A177-3AD203B41FA5}">
                      <a16:colId xmlns:a16="http://schemas.microsoft.com/office/drawing/2014/main" val="3838652514"/>
                    </a:ext>
                  </a:extLst>
                </a:gridCol>
                <a:gridCol w="732002">
                  <a:extLst>
                    <a:ext uri="{9D8B030D-6E8A-4147-A177-3AD203B41FA5}">
                      <a16:colId xmlns:a16="http://schemas.microsoft.com/office/drawing/2014/main" val="2031980314"/>
                    </a:ext>
                  </a:extLst>
                </a:gridCol>
                <a:gridCol w="732002">
                  <a:extLst>
                    <a:ext uri="{9D8B030D-6E8A-4147-A177-3AD203B41FA5}">
                      <a16:colId xmlns:a16="http://schemas.microsoft.com/office/drawing/2014/main" val="2251219343"/>
                    </a:ext>
                  </a:extLst>
                </a:gridCol>
                <a:gridCol w="732002">
                  <a:extLst>
                    <a:ext uri="{9D8B030D-6E8A-4147-A177-3AD203B41FA5}">
                      <a16:colId xmlns:a16="http://schemas.microsoft.com/office/drawing/2014/main" val="2256620295"/>
                    </a:ext>
                  </a:extLst>
                </a:gridCol>
                <a:gridCol w="732002">
                  <a:extLst>
                    <a:ext uri="{9D8B030D-6E8A-4147-A177-3AD203B41FA5}">
                      <a16:colId xmlns:a16="http://schemas.microsoft.com/office/drawing/2014/main" val="1608409431"/>
                    </a:ext>
                  </a:extLst>
                </a:gridCol>
                <a:gridCol w="732002">
                  <a:extLst>
                    <a:ext uri="{9D8B030D-6E8A-4147-A177-3AD203B41FA5}">
                      <a16:colId xmlns:a16="http://schemas.microsoft.com/office/drawing/2014/main" val="948818432"/>
                    </a:ext>
                  </a:extLst>
                </a:gridCol>
                <a:gridCol w="732002">
                  <a:extLst>
                    <a:ext uri="{9D8B030D-6E8A-4147-A177-3AD203B41FA5}">
                      <a16:colId xmlns:a16="http://schemas.microsoft.com/office/drawing/2014/main" val="4187325570"/>
                    </a:ext>
                  </a:extLst>
                </a:gridCol>
                <a:gridCol w="732002">
                  <a:extLst>
                    <a:ext uri="{9D8B030D-6E8A-4147-A177-3AD203B41FA5}">
                      <a16:colId xmlns:a16="http://schemas.microsoft.com/office/drawing/2014/main" val="2737214485"/>
                    </a:ext>
                  </a:extLst>
                </a:gridCol>
                <a:gridCol w="732002">
                  <a:extLst>
                    <a:ext uri="{9D8B030D-6E8A-4147-A177-3AD203B41FA5}">
                      <a16:colId xmlns:a16="http://schemas.microsoft.com/office/drawing/2014/main" val="3856153462"/>
                    </a:ext>
                  </a:extLst>
                </a:gridCol>
              </a:tblGrid>
              <a:tr h="631778">
                <a:tc>
                  <a:txBody>
                    <a:bodyPr/>
                    <a:lstStyle/>
                    <a:p>
                      <a:pPr algn="ctr"/>
                      <a:r>
                        <a:rPr kumimoji="1" lang="en-US" altLang="ja-JP" dirty="0"/>
                        <a:t>4</a:t>
                      </a:r>
                      <a:r>
                        <a:rPr kumimoji="1" lang="ja-JP" altLang="en-US" dirty="0"/>
                        <a:t>月</a:t>
                      </a:r>
                    </a:p>
                  </a:txBody>
                  <a:tcPr anchor="ctr">
                    <a:solidFill>
                      <a:schemeClr val="bg1">
                        <a:lumMod val="85000"/>
                      </a:schemeClr>
                    </a:solidFill>
                  </a:tcPr>
                </a:tc>
                <a:tc>
                  <a:txBody>
                    <a:bodyPr/>
                    <a:lstStyle/>
                    <a:p>
                      <a:pPr algn="ctr"/>
                      <a:r>
                        <a:rPr kumimoji="1" lang="en-US" altLang="ja-JP" dirty="0"/>
                        <a:t>5</a:t>
                      </a:r>
                      <a:r>
                        <a:rPr kumimoji="1" lang="ja-JP" altLang="en-US" dirty="0"/>
                        <a:t>月</a:t>
                      </a:r>
                    </a:p>
                  </a:txBody>
                  <a:tcPr anchor="ctr">
                    <a:solidFill>
                      <a:schemeClr val="bg1">
                        <a:lumMod val="85000"/>
                      </a:schemeClr>
                    </a:solidFill>
                  </a:tcPr>
                </a:tc>
                <a:tc>
                  <a:txBody>
                    <a:bodyPr/>
                    <a:lstStyle/>
                    <a:p>
                      <a:pPr algn="ctr"/>
                      <a:r>
                        <a:rPr kumimoji="1" lang="en-US" altLang="ja-JP" dirty="0"/>
                        <a:t>6</a:t>
                      </a:r>
                      <a:r>
                        <a:rPr kumimoji="1" lang="ja-JP" altLang="en-US" dirty="0"/>
                        <a:t>月</a:t>
                      </a:r>
                    </a:p>
                  </a:txBody>
                  <a:tcPr anchor="ctr">
                    <a:solidFill>
                      <a:schemeClr val="bg1">
                        <a:lumMod val="85000"/>
                      </a:schemeClr>
                    </a:solidFill>
                  </a:tcPr>
                </a:tc>
                <a:tc>
                  <a:txBody>
                    <a:bodyPr/>
                    <a:lstStyle/>
                    <a:p>
                      <a:pPr algn="ctr"/>
                      <a:r>
                        <a:rPr kumimoji="1" lang="en-US" altLang="ja-JP" dirty="0"/>
                        <a:t>7</a:t>
                      </a:r>
                      <a:r>
                        <a:rPr kumimoji="1" lang="ja-JP" altLang="en-US" dirty="0"/>
                        <a:t>月</a:t>
                      </a:r>
                    </a:p>
                  </a:txBody>
                  <a:tcPr anchor="ctr">
                    <a:solidFill>
                      <a:schemeClr val="bg1">
                        <a:lumMod val="85000"/>
                      </a:schemeClr>
                    </a:solidFill>
                  </a:tcPr>
                </a:tc>
                <a:tc>
                  <a:txBody>
                    <a:bodyPr/>
                    <a:lstStyle/>
                    <a:p>
                      <a:pPr algn="ctr"/>
                      <a:r>
                        <a:rPr kumimoji="1" lang="en-US" altLang="ja-JP" dirty="0"/>
                        <a:t>8</a:t>
                      </a:r>
                      <a:r>
                        <a:rPr kumimoji="1" lang="ja-JP" altLang="en-US" dirty="0"/>
                        <a:t>月</a:t>
                      </a:r>
                    </a:p>
                  </a:txBody>
                  <a:tcPr anchor="ctr">
                    <a:solidFill>
                      <a:schemeClr val="bg1">
                        <a:lumMod val="85000"/>
                      </a:schemeClr>
                    </a:solidFill>
                  </a:tcPr>
                </a:tc>
                <a:tc>
                  <a:txBody>
                    <a:bodyPr/>
                    <a:lstStyle/>
                    <a:p>
                      <a:pPr algn="ctr"/>
                      <a:r>
                        <a:rPr kumimoji="1" lang="en-US" altLang="ja-JP" dirty="0"/>
                        <a:t>9</a:t>
                      </a:r>
                      <a:r>
                        <a:rPr kumimoji="1" lang="ja-JP" altLang="en-US" dirty="0"/>
                        <a:t>月</a:t>
                      </a:r>
                    </a:p>
                  </a:txBody>
                  <a:tcPr anchor="ctr">
                    <a:solidFill>
                      <a:schemeClr val="bg1">
                        <a:lumMod val="85000"/>
                      </a:schemeClr>
                    </a:solidFill>
                  </a:tcPr>
                </a:tc>
                <a:tc>
                  <a:txBody>
                    <a:bodyPr/>
                    <a:lstStyle/>
                    <a:p>
                      <a:pPr algn="ctr"/>
                      <a:r>
                        <a:rPr kumimoji="1" lang="en-US" altLang="ja-JP" dirty="0"/>
                        <a:t>10</a:t>
                      </a:r>
                      <a:r>
                        <a:rPr kumimoji="1" lang="ja-JP" altLang="en-US" dirty="0"/>
                        <a:t>月</a:t>
                      </a:r>
                    </a:p>
                  </a:txBody>
                  <a:tcPr anchor="ctr">
                    <a:solidFill>
                      <a:schemeClr val="bg1">
                        <a:lumMod val="85000"/>
                      </a:schemeClr>
                    </a:solidFill>
                  </a:tcPr>
                </a:tc>
                <a:tc>
                  <a:txBody>
                    <a:bodyPr/>
                    <a:lstStyle/>
                    <a:p>
                      <a:pPr algn="ctr"/>
                      <a:r>
                        <a:rPr kumimoji="1" lang="en-US" altLang="ja-JP" dirty="0"/>
                        <a:t>11</a:t>
                      </a:r>
                      <a:r>
                        <a:rPr kumimoji="1" lang="ja-JP" altLang="en-US" dirty="0"/>
                        <a:t>月</a:t>
                      </a:r>
                    </a:p>
                  </a:txBody>
                  <a:tcPr anchor="ctr">
                    <a:solidFill>
                      <a:schemeClr val="bg1">
                        <a:lumMod val="85000"/>
                      </a:schemeClr>
                    </a:solidFill>
                  </a:tcPr>
                </a:tc>
                <a:tc>
                  <a:txBody>
                    <a:bodyPr/>
                    <a:lstStyle/>
                    <a:p>
                      <a:pPr algn="ctr"/>
                      <a:r>
                        <a:rPr kumimoji="1" lang="en-US" altLang="ja-JP" dirty="0"/>
                        <a:t>12</a:t>
                      </a:r>
                      <a:r>
                        <a:rPr kumimoji="1" lang="ja-JP" altLang="en-US" dirty="0"/>
                        <a:t>月</a:t>
                      </a:r>
                    </a:p>
                  </a:txBody>
                  <a:tcPr anchor="ctr">
                    <a:solidFill>
                      <a:schemeClr val="bg1">
                        <a:lumMod val="85000"/>
                      </a:schemeClr>
                    </a:solidFill>
                  </a:tcPr>
                </a:tc>
                <a:tc>
                  <a:txBody>
                    <a:bodyPr/>
                    <a:lstStyle/>
                    <a:p>
                      <a:pPr algn="ctr"/>
                      <a:r>
                        <a:rPr kumimoji="1" lang="en-US" altLang="ja-JP" dirty="0"/>
                        <a:t>1</a:t>
                      </a:r>
                      <a:r>
                        <a:rPr kumimoji="1" lang="ja-JP" altLang="en-US" dirty="0"/>
                        <a:t>月</a:t>
                      </a:r>
                    </a:p>
                  </a:txBody>
                  <a:tcPr anchor="ctr">
                    <a:solidFill>
                      <a:schemeClr val="bg1">
                        <a:lumMod val="85000"/>
                      </a:schemeClr>
                    </a:solidFill>
                  </a:tcPr>
                </a:tc>
                <a:tc>
                  <a:txBody>
                    <a:bodyPr/>
                    <a:lstStyle/>
                    <a:p>
                      <a:pPr algn="ctr"/>
                      <a:r>
                        <a:rPr kumimoji="1" lang="en-US" altLang="ja-JP" dirty="0"/>
                        <a:t>2</a:t>
                      </a:r>
                      <a:r>
                        <a:rPr kumimoji="1" lang="ja-JP" altLang="en-US" dirty="0"/>
                        <a:t>月</a:t>
                      </a:r>
                    </a:p>
                  </a:txBody>
                  <a:tcPr anchor="ctr">
                    <a:solidFill>
                      <a:schemeClr val="bg1">
                        <a:lumMod val="85000"/>
                      </a:schemeClr>
                    </a:solidFill>
                  </a:tcPr>
                </a:tc>
                <a:tc>
                  <a:txBody>
                    <a:bodyPr/>
                    <a:lstStyle/>
                    <a:p>
                      <a:pPr algn="ctr"/>
                      <a:r>
                        <a:rPr kumimoji="1" lang="en-US" altLang="ja-JP" dirty="0"/>
                        <a:t>3</a:t>
                      </a:r>
                      <a:r>
                        <a:rPr kumimoji="1" lang="ja-JP" altLang="en-US" dirty="0"/>
                        <a:t>月</a:t>
                      </a:r>
                    </a:p>
                  </a:txBody>
                  <a:tcPr anchor="ctr">
                    <a:solidFill>
                      <a:schemeClr val="bg1">
                        <a:lumMod val="85000"/>
                      </a:schemeClr>
                    </a:solidFill>
                  </a:tcPr>
                </a:tc>
                <a:extLst>
                  <a:ext uri="{0D108BD9-81ED-4DB2-BD59-A6C34878D82A}">
                    <a16:rowId xmlns:a16="http://schemas.microsoft.com/office/drawing/2014/main" val="779689232"/>
                  </a:ext>
                </a:extLst>
              </a:tr>
              <a:tr h="4185541">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579958155"/>
                  </a:ext>
                </a:extLst>
              </a:tr>
            </a:tbl>
          </a:graphicData>
        </a:graphic>
      </p:graphicFrame>
      <p:sp>
        <p:nvSpPr>
          <p:cNvPr id="6" name="正方形/長方形 5"/>
          <p:cNvSpPr/>
          <p:nvPr/>
        </p:nvSpPr>
        <p:spPr>
          <a:xfrm>
            <a:off x="3537382" y="4352757"/>
            <a:ext cx="720609" cy="735959"/>
          </a:xfrm>
          <a:prstGeom prst="rect">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bg1"/>
                </a:solidFill>
              </a:rPr>
              <a:t>ｱﾝｹｰﾄ</a:t>
            </a:r>
            <a:endParaRPr kumimoji="1" lang="en-US" altLang="ja-JP" sz="1600" b="1" dirty="0">
              <a:solidFill>
                <a:schemeClr val="bg1"/>
              </a:solidFill>
            </a:endParaRPr>
          </a:p>
          <a:p>
            <a:pPr algn="ctr"/>
            <a:r>
              <a:rPr kumimoji="1" lang="ja-JP" altLang="en-US" sz="1600" b="1" dirty="0">
                <a:solidFill>
                  <a:schemeClr val="bg1"/>
                </a:solidFill>
              </a:rPr>
              <a:t>調査</a:t>
            </a:r>
            <a:endParaRPr kumimoji="1" lang="en-US" altLang="ja-JP" sz="1600" b="1" dirty="0">
              <a:solidFill>
                <a:schemeClr val="bg1"/>
              </a:solidFill>
            </a:endParaRPr>
          </a:p>
        </p:txBody>
      </p:sp>
      <p:sp>
        <p:nvSpPr>
          <p:cNvPr id="22" name="正方形/長方形 21"/>
          <p:cNvSpPr/>
          <p:nvPr/>
        </p:nvSpPr>
        <p:spPr>
          <a:xfrm>
            <a:off x="2561327" y="3354535"/>
            <a:ext cx="1234199" cy="846254"/>
          </a:xfrm>
          <a:prstGeom prst="rect">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tx1"/>
                </a:solidFill>
              </a:rPr>
              <a:t>事業説明・好事例紹介</a:t>
            </a:r>
            <a:endParaRPr kumimoji="1" lang="en-US" altLang="ja-JP" sz="1600" b="1" dirty="0">
              <a:solidFill>
                <a:schemeClr val="tx1"/>
              </a:solidFill>
            </a:endParaRPr>
          </a:p>
          <a:p>
            <a:pPr algn="ctr"/>
            <a:r>
              <a:rPr kumimoji="1" lang="en-US" altLang="ja-JP" sz="1400" b="1" dirty="0">
                <a:solidFill>
                  <a:schemeClr val="tx1"/>
                </a:solidFill>
              </a:rPr>
              <a:t>YouTube</a:t>
            </a:r>
            <a:r>
              <a:rPr kumimoji="1" lang="ja-JP" altLang="en-US" sz="1400" b="1" dirty="0">
                <a:solidFill>
                  <a:schemeClr val="tx1"/>
                </a:solidFill>
              </a:rPr>
              <a:t>配信</a:t>
            </a:r>
            <a:r>
              <a:rPr kumimoji="1" lang="ja-JP" altLang="en-US" sz="1200" b="1" dirty="0">
                <a:solidFill>
                  <a:schemeClr val="tx1"/>
                </a:solidFill>
              </a:rPr>
              <a:t>　　</a:t>
            </a:r>
            <a:endParaRPr kumimoji="1" lang="en-US" altLang="ja-JP" sz="1600" b="1" dirty="0">
              <a:solidFill>
                <a:schemeClr val="tx1"/>
              </a:solidFill>
            </a:endParaRPr>
          </a:p>
        </p:txBody>
      </p:sp>
      <p:sp>
        <p:nvSpPr>
          <p:cNvPr id="23" name="正方形/長方形 22"/>
          <p:cNvSpPr/>
          <p:nvPr/>
        </p:nvSpPr>
        <p:spPr>
          <a:xfrm>
            <a:off x="401915" y="2226472"/>
            <a:ext cx="1285493" cy="965692"/>
          </a:xfrm>
          <a:prstGeom prst="rect">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tx1"/>
                </a:solidFill>
              </a:rPr>
              <a:t>老人クラブ活動支援</a:t>
            </a:r>
            <a:endParaRPr kumimoji="1" lang="en-US" altLang="ja-JP" sz="1600" b="1" dirty="0">
              <a:solidFill>
                <a:schemeClr val="tx1"/>
              </a:solidFill>
            </a:endParaRPr>
          </a:p>
          <a:p>
            <a:pPr algn="ctr"/>
            <a:r>
              <a:rPr kumimoji="1" lang="ja-JP" altLang="en-US" sz="1600" b="1" dirty="0">
                <a:solidFill>
                  <a:schemeClr val="tx1"/>
                </a:solidFill>
              </a:rPr>
              <a:t>委員会①</a:t>
            </a:r>
            <a:endParaRPr kumimoji="1" lang="en-US" altLang="ja-JP" sz="1400" b="1" dirty="0">
              <a:solidFill>
                <a:schemeClr val="tx1"/>
              </a:solidFill>
            </a:endParaRPr>
          </a:p>
          <a:p>
            <a:pPr algn="ctr"/>
            <a:r>
              <a:rPr kumimoji="1" lang="en-US" altLang="ja-JP" sz="1400" b="1" dirty="0">
                <a:solidFill>
                  <a:schemeClr val="tx1"/>
                </a:solidFill>
              </a:rPr>
              <a:t>4/22</a:t>
            </a:r>
            <a:r>
              <a:rPr kumimoji="1" lang="ja-JP" altLang="en-US" sz="1400" b="1" dirty="0">
                <a:solidFill>
                  <a:schemeClr val="tx1"/>
                </a:solidFill>
              </a:rPr>
              <a:t>　</a:t>
            </a:r>
          </a:p>
        </p:txBody>
      </p:sp>
      <p:sp>
        <p:nvSpPr>
          <p:cNvPr id="17" name="Rectangle 3"/>
          <p:cNvSpPr>
            <a:spLocks noChangeArrowheads="1"/>
          </p:cNvSpPr>
          <p:nvPr/>
        </p:nvSpPr>
        <p:spPr bwMode="auto">
          <a:xfrm>
            <a:off x="0" y="6805874"/>
            <a:ext cx="9906000" cy="69046"/>
          </a:xfrm>
          <a:prstGeom prst="rect">
            <a:avLst/>
          </a:prstGeom>
          <a:solidFill>
            <a:srgbClr val="002060"/>
          </a:solidFill>
          <a:ln>
            <a:solidFill>
              <a:schemeClr val="accent1"/>
            </a:solidFill>
          </a:ln>
        </p:spPr>
        <p:txBody>
          <a:bodyPr wrap="none" lIns="95784" tIns="47892" rIns="95784" bIns="47892"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19" name="Rectangle 3"/>
          <p:cNvSpPr>
            <a:spLocks noChangeArrowheads="1"/>
          </p:cNvSpPr>
          <p:nvPr/>
        </p:nvSpPr>
        <p:spPr bwMode="auto">
          <a:xfrm>
            <a:off x="-41876" y="671844"/>
            <a:ext cx="9906000" cy="85520"/>
          </a:xfrm>
          <a:prstGeom prst="rect">
            <a:avLst/>
          </a:prstGeom>
          <a:solidFill>
            <a:srgbClr val="002060"/>
          </a:solidFill>
          <a:ln>
            <a:solidFill>
              <a:schemeClr val="accent1"/>
            </a:solidFill>
          </a:ln>
        </p:spPr>
        <p:txBody>
          <a:bodyPr wrap="none" lIns="95784" tIns="47892" rIns="95784" bIns="47892"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26" name="正方形/長方形 25"/>
          <p:cNvSpPr/>
          <p:nvPr/>
        </p:nvSpPr>
        <p:spPr>
          <a:xfrm>
            <a:off x="3290170" y="2236875"/>
            <a:ext cx="1215031" cy="965692"/>
          </a:xfrm>
          <a:prstGeom prst="rect">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tx1"/>
                </a:solidFill>
              </a:rPr>
              <a:t>老人クラブ活動支援</a:t>
            </a:r>
            <a:endParaRPr kumimoji="1" lang="en-US" altLang="ja-JP" sz="1600" b="1" dirty="0">
              <a:solidFill>
                <a:schemeClr val="tx1"/>
              </a:solidFill>
            </a:endParaRPr>
          </a:p>
          <a:p>
            <a:pPr algn="ctr"/>
            <a:r>
              <a:rPr kumimoji="1" lang="ja-JP" altLang="en-US" sz="1600" b="1" dirty="0">
                <a:solidFill>
                  <a:schemeClr val="tx1"/>
                </a:solidFill>
              </a:rPr>
              <a:t>委員会②</a:t>
            </a:r>
            <a:endParaRPr kumimoji="1" lang="en-US" altLang="ja-JP" sz="1400" b="1" dirty="0">
              <a:solidFill>
                <a:schemeClr val="tx1"/>
              </a:solidFill>
            </a:endParaRPr>
          </a:p>
          <a:p>
            <a:pPr algn="ctr"/>
            <a:r>
              <a:rPr kumimoji="1" lang="en-US" altLang="ja-JP" sz="1400" b="1" dirty="0">
                <a:solidFill>
                  <a:schemeClr val="tx1"/>
                </a:solidFill>
              </a:rPr>
              <a:t>8/24</a:t>
            </a:r>
            <a:r>
              <a:rPr kumimoji="1" lang="ja-JP" altLang="en-US" sz="1400" b="1" dirty="0">
                <a:solidFill>
                  <a:schemeClr val="tx1"/>
                </a:solidFill>
              </a:rPr>
              <a:t>　</a:t>
            </a:r>
          </a:p>
        </p:txBody>
      </p:sp>
      <p:sp>
        <p:nvSpPr>
          <p:cNvPr id="27" name="正方形/長方形 26"/>
          <p:cNvSpPr/>
          <p:nvPr/>
        </p:nvSpPr>
        <p:spPr>
          <a:xfrm>
            <a:off x="6249631" y="2236875"/>
            <a:ext cx="1207237" cy="965692"/>
          </a:xfrm>
          <a:prstGeom prst="rect">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tx1"/>
                </a:solidFill>
              </a:rPr>
              <a:t>老人クラブ活動支援</a:t>
            </a:r>
            <a:endParaRPr kumimoji="1" lang="en-US" altLang="ja-JP" sz="1600" b="1" dirty="0">
              <a:solidFill>
                <a:schemeClr val="tx1"/>
              </a:solidFill>
            </a:endParaRPr>
          </a:p>
          <a:p>
            <a:pPr algn="ctr"/>
            <a:r>
              <a:rPr kumimoji="1" lang="ja-JP" altLang="en-US" sz="1600" b="1" dirty="0">
                <a:solidFill>
                  <a:schemeClr val="tx1"/>
                </a:solidFill>
              </a:rPr>
              <a:t>委員会③</a:t>
            </a:r>
            <a:endParaRPr kumimoji="1" lang="en-US" altLang="ja-JP" sz="1400" b="1" dirty="0">
              <a:solidFill>
                <a:schemeClr val="tx1"/>
              </a:solidFill>
            </a:endParaRPr>
          </a:p>
          <a:p>
            <a:pPr algn="ctr"/>
            <a:r>
              <a:rPr kumimoji="1" lang="en-US" altLang="ja-JP" sz="1400" b="1" dirty="0">
                <a:solidFill>
                  <a:schemeClr val="tx1"/>
                </a:solidFill>
              </a:rPr>
              <a:t>12</a:t>
            </a:r>
            <a:r>
              <a:rPr kumimoji="1" lang="ja-JP" altLang="en-US" sz="1400" b="1" dirty="0">
                <a:solidFill>
                  <a:schemeClr val="tx1"/>
                </a:solidFill>
              </a:rPr>
              <a:t>月</a:t>
            </a:r>
            <a:r>
              <a:rPr kumimoji="1" lang="en-US" altLang="ja-JP" sz="1400" b="1" dirty="0">
                <a:solidFill>
                  <a:schemeClr val="tx1"/>
                </a:solidFill>
              </a:rPr>
              <a:t>(</a:t>
            </a:r>
            <a:r>
              <a:rPr kumimoji="1" lang="ja-JP" altLang="en-US" sz="1400" b="1" dirty="0">
                <a:solidFill>
                  <a:schemeClr val="tx1"/>
                </a:solidFill>
              </a:rPr>
              <a:t>予定</a:t>
            </a:r>
            <a:r>
              <a:rPr kumimoji="1" lang="en-US" altLang="ja-JP" sz="1400" b="1" dirty="0">
                <a:solidFill>
                  <a:schemeClr val="tx1"/>
                </a:solidFill>
              </a:rPr>
              <a:t>)</a:t>
            </a:r>
            <a:endParaRPr kumimoji="1" lang="ja-JP" altLang="en-US" sz="1400" b="1" dirty="0">
              <a:solidFill>
                <a:schemeClr val="tx1"/>
              </a:solidFill>
            </a:endParaRPr>
          </a:p>
        </p:txBody>
      </p:sp>
      <p:sp>
        <p:nvSpPr>
          <p:cNvPr id="28" name="正方形/長方形 27"/>
          <p:cNvSpPr/>
          <p:nvPr/>
        </p:nvSpPr>
        <p:spPr>
          <a:xfrm>
            <a:off x="4995082" y="4352756"/>
            <a:ext cx="723330" cy="735959"/>
          </a:xfrm>
          <a:prstGeom prst="rect">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bg1"/>
                </a:solidFill>
              </a:rPr>
              <a:t>集計</a:t>
            </a:r>
            <a:endParaRPr kumimoji="1" lang="en-US" altLang="ja-JP" sz="1600" b="1" dirty="0">
              <a:solidFill>
                <a:schemeClr val="bg1"/>
              </a:solidFill>
            </a:endParaRPr>
          </a:p>
        </p:txBody>
      </p:sp>
      <p:sp>
        <p:nvSpPr>
          <p:cNvPr id="3" name="右矢印 2"/>
          <p:cNvSpPr/>
          <p:nvPr/>
        </p:nvSpPr>
        <p:spPr>
          <a:xfrm>
            <a:off x="4300074" y="4511276"/>
            <a:ext cx="652925" cy="41891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p:cNvSpPr/>
          <p:nvPr/>
        </p:nvSpPr>
        <p:spPr>
          <a:xfrm>
            <a:off x="4995082" y="5260295"/>
            <a:ext cx="4396568" cy="846254"/>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tx1"/>
                </a:solidFill>
              </a:rPr>
              <a:t>市町村老連での相談会</a:t>
            </a:r>
            <a:endParaRPr kumimoji="1" lang="en-US" altLang="ja-JP" sz="1600" b="1" dirty="0">
              <a:solidFill>
                <a:schemeClr val="tx1"/>
              </a:solidFill>
            </a:endParaRPr>
          </a:p>
          <a:p>
            <a:pPr algn="ctr"/>
            <a:r>
              <a:rPr kumimoji="1" lang="en-US" altLang="ja-JP" sz="1400" b="1" dirty="0">
                <a:solidFill>
                  <a:schemeClr val="tx1"/>
                </a:solidFill>
              </a:rPr>
              <a:t>12</a:t>
            </a:r>
            <a:r>
              <a:rPr kumimoji="1" lang="ja-JP" altLang="en-US" sz="1400" b="1" dirty="0">
                <a:solidFill>
                  <a:schemeClr val="tx1"/>
                </a:solidFill>
              </a:rPr>
              <a:t>市町村＜</a:t>
            </a:r>
            <a:r>
              <a:rPr kumimoji="1" lang="en-US" altLang="ja-JP" sz="1400" b="1" dirty="0">
                <a:solidFill>
                  <a:schemeClr val="tx1"/>
                </a:solidFill>
              </a:rPr>
              <a:t>9</a:t>
            </a:r>
            <a:r>
              <a:rPr kumimoji="1" lang="ja-JP" altLang="en-US" sz="1400" b="1" dirty="0">
                <a:solidFill>
                  <a:schemeClr val="tx1"/>
                </a:solidFill>
              </a:rPr>
              <a:t>月以降順次決定＞</a:t>
            </a:r>
            <a:endParaRPr kumimoji="1" lang="en-US" altLang="ja-JP" sz="1400" b="1" dirty="0">
              <a:solidFill>
                <a:schemeClr val="tx1"/>
              </a:solidFill>
            </a:endParaRPr>
          </a:p>
          <a:p>
            <a:pPr algn="ctr"/>
            <a:r>
              <a:rPr kumimoji="1" lang="ja-JP" altLang="en-US" sz="1400" b="1" dirty="0">
                <a:solidFill>
                  <a:schemeClr val="tx1"/>
                </a:solidFill>
              </a:rPr>
              <a:t>（３年間で全市町村での開催を目指します）</a:t>
            </a:r>
            <a:r>
              <a:rPr kumimoji="1" lang="ja-JP" altLang="en-US" sz="1200" b="1" dirty="0">
                <a:solidFill>
                  <a:schemeClr val="tx1"/>
                </a:solidFill>
              </a:rPr>
              <a:t>　　　</a:t>
            </a:r>
            <a:endParaRPr kumimoji="1" lang="en-US" altLang="ja-JP" sz="1600" b="1" dirty="0">
              <a:solidFill>
                <a:schemeClr val="tx1"/>
              </a:solidFill>
            </a:endParaRPr>
          </a:p>
        </p:txBody>
      </p:sp>
    </p:spTree>
    <p:extLst>
      <p:ext uri="{BB962C8B-B14F-4D97-AF65-F5344CB8AC3E}">
        <p14:creationId xmlns:p14="http://schemas.microsoft.com/office/powerpoint/2010/main" val="195136654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2009</TotalTime>
  <Words>1041</Words>
  <Application>Microsoft Office PowerPoint</Application>
  <PresentationFormat>A4 210 x 297 mm</PresentationFormat>
  <Paragraphs>136</Paragraphs>
  <Slides>6</Slides>
  <Notes>6</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6</vt:i4>
      </vt:variant>
    </vt:vector>
  </HeadingPairs>
  <TitlesOfParts>
    <vt:vector size="13" baseType="lpstr">
      <vt:lpstr>HG丸ｺﾞｼｯｸM-PRO</vt:lpstr>
      <vt:lpstr>Meiryo UI</vt:lpstr>
      <vt:lpstr>游ゴシック</vt:lpstr>
      <vt:lpstr>Arial</vt:lpstr>
      <vt:lpstr>Calibri</vt:lpstr>
      <vt:lpstr>Calibri Light</vt:lpstr>
      <vt:lpstr>Office テーマ</vt:lpstr>
      <vt:lpstr> 大阪府老人クラブ事務手続き等支援事業  「老人クラブ活動サポート事業」について</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梶原　朋也</dc:creator>
  <cp:lastModifiedBy>藤原 こうじ</cp:lastModifiedBy>
  <cp:revision>259</cp:revision>
  <cp:lastPrinted>2022-07-14T02:36:20Z</cp:lastPrinted>
  <dcterms:created xsi:type="dcterms:W3CDTF">2022-01-11T14:33:17Z</dcterms:created>
  <dcterms:modified xsi:type="dcterms:W3CDTF">2022-08-04T22:37:04Z</dcterms:modified>
</cp:coreProperties>
</file>